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b.uvic.ca/gen-ai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hat.openai.com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esalc.unesco.org/wp-content/uploads/2023/04/ChatGPT-and-Artificial-Intelligence-in-higher-education-Quick-Start-guide_EN_FINAL.pdf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IVFsg0qVdbdc3ESvvihDYQYpCMAxzNiVvIG5LIoOWos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IVFsg0qVdbdc3ESvvihDYQYpCMAxzNiVvIG5LIoOWos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IVFsg0qVdbdc3ESvvihDYQYpCMAxzNiVvIG5LIoOWos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bguides.uvic.ca/AI_Tools/citing_AI_text" TargetMode="External"/><Relationship Id="rId3" Type="http://schemas.openxmlformats.org/officeDocument/2006/relationships/hyperlink" Target="https://libguides.uvic.ca/AI_Tools/citing_AI_images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IVFsg0qVdbdc3ESvvihDYQYpCMAxzNiVvIG5LIoOWos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IVFsg0qVdbdc3ESvvihDYQYpCMAxzNiVvIG5LIoOWos/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IVFsg0qVdbdc3ESvvihDYQYpCMAxzNiVvIG5LIoOWos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IVFsg0qVdbdc3ESvvihDYQYpCMAxzNiVvIG5LIoOWos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b.uvic.ca/ai-cite" TargetMode="Externa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ib.uvic.ca/gen-ai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anadianlawyermag.com/resources/professional-regulation/bc-lawyer-ordered-to-pay-up-for-attempting-to-use-chatgpt-hallucinations-in-application/38402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eddit.com/r/linux/comments/122gmm9/richard_stallmans_thoughts_on_chatgpt_artificial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dataiku.com/large-language-model-chatgp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13144ee65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13144ee6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>
                <a:latin typeface="Calibri"/>
                <a:ea typeface="Calibri"/>
                <a:cs typeface="Calibri"/>
                <a:sym typeface="Calibri"/>
              </a:rPr>
              <a:t>Lesson Plan and</a:t>
            </a:r>
            <a:r>
              <a:rPr lang="en-CA" sz="1400">
                <a:latin typeface="Calibri"/>
                <a:ea typeface="Calibri"/>
                <a:cs typeface="Calibri"/>
                <a:sym typeface="Calibri"/>
              </a:rPr>
              <a:t> Activities: </a:t>
            </a:r>
            <a:r>
              <a:rPr lang="en-CA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https://lib.uvic.ca/gen-ai</a:t>
            </a:r>
            <a:r>
              <a:rPr lang="en-CA" sz="1400"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c4360539f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c4360539f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/>
              <a:t>We have all been using Generative AI for quite a while now…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/>
              <a:t>Starting with writing on your phone which sometimes helpfully completes words your start to type as well as the next word before you start typing it.</a:t>
            </a:r>
            <a:endParaRPr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6c4360539f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6c4360539f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/>
              <a:t>Google search is another common GenAI tool</a:t>
            </a:r>
            <a:endParaRPr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c4360539f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c4360539f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/>
              <a:t>This diagram is an oversimplification, but at it’s core this is generally speaking what Generative Large Language Models do…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/>
              <a:t>They predict what word or sentence comes next using statistical models and HUGE, HUBE data sets.</a:t>
            </a:r>
            <a:endParaRPr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c4360539f_0_81:notes"/>
          <p:cNvSpPr/>
          <p:nvPr>
            <p:ph idx="2" type="sldImg"/>
          </p:nvPr>
        </p:nvSpPr>
        <p:spPr>
          <a:xfrm>
            <a:off x="364451" y="685917"/>
            <a:ext cx="61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6c4360539f_0_81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-3048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>
                <a:solidFill>
                  <a:schemeClr val="dk1"/>
                </a:solidFill>
              </a:rPr>
              <a:t>Unfortunately</a:t>
            </a:r>
            <a:r>
              <a:rPr lang="en-CA">
                <a:solidFill>
                  <a:schemeClr val="dk1"/>
                </a:solidFill>
              </a:rPr>
              <a:t> currently general purpose GenAI like ChatGPT are a lot like overeager and overconfident interns… </a:t>
            </a:r>
            <a:endParaRPr>
              <a:solidFill>
                <a:schemeClr val="dk1"/>
              </a:solidFill>
            </a:endParaRPr>
          </a:p>
          <a:p>
            <a:pPr indent="-3048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>
                <a:solidFill>
                  <a:schemeClr val="dk1"/>
                </a:solidFill>
              </a:rPr>
              <a:t>Who will </a:t>
            </a:r>
            <a:r>
              <a:rPr b="1" lang="en-CA">
                <a:solidFill>
                  <a:schemeClr val="dk1"/>
                </a:solidFill>
              </a:rPr>
              <a:t>makeup</a:t>
            </a:r>
            <a:r>
              <a:rPr b="1" lang="en-CA">
                <a:solidFill>
                  <a:schemeClr val="dk1"/>
                </a:solidFill>
              </a:rPr>
              <a:t> </a:t>
            </a:r>
            <a:r>
              <a:rPr b="1" lang="en-CA">
                <a:solidFill>
                  <a:schemeClr val="dk1"/>
                </a:solidFill>
              </a:rPr>
              <a:t>plausible</a:t>
            </a:r>
            <a:r>
              <a:rPr b="1" lang="en-CA">
                <a:solidFill>
                  <a:schemeClr val="dk1"/>
                </a:solidFill>
              </a:rPr>
              <a:t> sounding responses, </a:t>
            </a:r>
            <a:r>
              <a:rPr b="1" lang="en-CA">
                <a:solidFill>
                  <a:schemeClr val="dk1"/>
                </a:solidFill>
              </a:rPr>
              <a:t>including fake quotes from experts in a field &amp; fake citations in order to fulfill your request</a:t>
            </a:r>
            <a:r>
              <a:rPr lang="en-CA">
                <a:solidFill>
                  <a:schemeClr val="dk1"/>
                </a:solidFill>
              </a:rPr>
              <a:t>.</a:t>
            </a:r>
            <a:br>
              <a:rPr lang="en-CA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Image credit: OpenAI. (2024). ChatGPT (4) [Large language model]. </a:t>
            </a:r>
            <a:r>
              <a:rPr lang="en-CA" u="sng">
                <a:solidFill>
                  <a:schemeClr val="hlink"/>
                </a:solidFill>
                <a:hlinkClick r:id="rId2"/>
              </a:rPr>
              <a:t>https://chat.openai.com</a:t>
            </a:r>
            <a:r>
              <a:rPr lang="en-CA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2" name="Google Shape;152;g26c4360539f_0_81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50" lIns="91525" spcFirstLastPara="1" rIns="91525" wrap="square" tIns="457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c4360539f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c4360539f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c6991431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c6991431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c4360539f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c4360539f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Can you use GenAI (or LLM) for the assignment?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[</a:t>
            </a:r>
            <a:r>
              <a:rPr b="1" lang="en-CA" sz="1300">
                <a:solidFill>
                  <a:schemeClr val="dk1"/>
                </a:solidFill>
              </a:rPr>
              <a:t>NEXT</a:t>
            </a:r>
            <a:r>
              <a:rPr lang="en-CA" sz="1300">
                <a:solidFill>
                  <a:schemeClr val="dk1"/>
                </a:solidFill>
              </a:rPr>
              <a:t>] First, does your professor allow it?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If so, what uses are permitted? Eg: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CA" sz="1300">
                <a:solidFill>
                  <a:schemeClr val="dk1"/>
                </a:solidFill>
              </a:rPr>
              <a:t>Brainstorming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-CA" sz="1300">
                <a:solidFill>
                  <a:schemeClr val="dk1"/>
                </a:solidFill>
              </a:rPr>
              <a:t>Literature review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Do you have the expertise to evaluate the GenAI outputs for accuracy?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Are you able to take full responsibility for any missed inaccuracies?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Source (CC-BY-SA licensed): </a:t>
            </a:r>
            <a:r>
              <a:rPr lang="en-CA" sz="1300" u="sng">
                <a:solidFill>
                  <a:schemeClr val="hlink"/>
                </a:solidFill>
                <a:hlinkClick r:id="rId2"/>
              </a:rPr>
              <a:t>https://www.iesalc.unesco.org/wp-content/uploads/2023/04/ChatGPT-and-Artificial-Intelligence-in-higher-education-Quick-Start-guide_EN_FINAL.pdf</a:t>
            </a:r>
            <a:r>
              <a:rPr lang="en-CA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6c4360539f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6c4360539f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300"/>
              <a:t>Potential GenAI uses for research: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Brainstorming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Topic exploration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Literature review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Research question formulation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Writing assistance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/>
              <a:t>[</a:t>
            </a:r>
            <a:r>
              <a:rPr b="1" lang="en-CA" sz="1300"/>
              <a:t>NEXT</a:t>
            </a:r>
            <a:r>
              <a:rPr lang="en-CA" sz="1300"/>
              <a:t>]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Each different use of GenAI need to be specifically permitted by your Instructor…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In my experience most instructors will not permit GenAI use for Writing </a:t>
            </a:r>
            <a:r>
              <a:rPr lang="en-CA" sz="1300"/>
              <a:t>Assistance.</a:t>
            </a:r>
            <a:endParaRPr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c6991431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c6991431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Fortunately there are more reliable AI powered tools built specifically for researchers…</a:t>
            </a:r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c4360539f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c4360539f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Traditional Library search engines</a:t>
            </a:r>
            <a:r>
              <a:rPr lang="en-CA" sz="1300"/>
              <a:t> search collections of millions of peer reviewed articles &amp; books.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[</a:t>
            </a:r>
            <a:r>
              <a:rPr b="1" lang="en-CA" sz="1300">
                <a:solidFill>
                  <a:schemeClr val="dk1"/>
                </a:solidFill>
              </a:rPr>
              <a:t>NEXT</a:t>
            </a:r>
            <a:r>
              <a:rPr lang="en-CA" sz="1300">
                <a:solidFill>
                  <a:schemeClr val="dk1"/>
                </a:solidFill>
              </a:rPr>
              <a:t>]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They then allow to to do keyword searches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/>
              <a:t>Slide credit: </a:t>
            </a:r>
            <a:r>
              <a:rPr lang="en-CA" sz="1300" u="sng">
                <a:solidFill>
                  <a:schemeClr val="hlink"/>
                </a:solidFill>
                <a:hlinkClick r:id="rId2"/>
              </a:rPr>
              <a:t>Scott Cowan MLIS, Roger Reka MI, Leddy Library at the University of Windsor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c4360539f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6c4360539f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c4360539f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c4360539f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With </a:t>
            </a:r>
            <a:r>
              <a:rPr lang="en-CA" sz="1300"/>
              <a:t>Semantic </a:t>
            </a:r>
            <a:r>
              <a:rPr lang="en-CA" sz="1300"/>
              <a:t>scholar</a:t>
            </a:r>
            <a:r>
              <a:rPr lang="en-CA" sz="1300"/>
              <a:t> you </a:t>
            </a:r>
            <a:r>
              <a:rPr b="1" lang="en-CA" sz="1300"/>
              <a:t>still do keyword searches</a:t>
            </a:r>
            <a:r>
              <a:rPr lang="en-CA" sz="1300"/>
              <a:t>, but it uses GenAI to create summaries of journal articles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Don’t depend on the </a:t>
            </a:r>
            <a:r>
              <a:rPr lang="en-CA" sz="1300"/>
              <a:t>summaries</a:t>
            </a:r>
            <a:r>
              <a:rPr lang="en-CA" sz="1300"/>
              <a:t>!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They are typically better than </a:t>
            </a:r>
            <a:r>
              <a:rPr lang="en-CA" sz="1300"/>
              <a:t>general</a:t>
            </a:r>
            <a:r>
              <a:rPr lang="en-CA" sz="1300"/>
              <a:t> GenAI tools but can still “make stuff up”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Slide credit: </a:t>
            </a:r>
            <a:r>
              <a:rPr lang="en-CA" sz="1300" u="sng">
                <a:solidFill>
                  <a:schemeClr val="hlink"/>
                </a:solidFill>
                <a:hlinkClick r:id="rId2"/>
              </a:rPr>
              <a:t>Scott Cowan MLIS, Roger Reka MI, Leddy Library at the University of Windsor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c4360539f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6c4360539f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Elicit</a:t>
            </a:r>
            <a:r>
              <a:rPr lang="en-CA" sz="1300">
                <a:solidFill>
                  <a:schemeClr val="dk1"/>
                </a:solidFill>
              </a:rPr>
              <a:t> allows you to use natural language prompts and it uses GenAI to create summaries of the content of the top 4 articles it finds.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Don’t depend on the summaries!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They are typically better than general GenAI tools but can still “make stuff up”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6c4360539f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6c4360539f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Research Rabbit allows you use keyword searches, or you can make connections with the articles you already have found, with other similar articles.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It also creates article summaries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Don’t depend on the summaries!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They are typically better than general GenAI tools but can still “make stuff up”</a:t>
            </a:r>
            <a:endParaRPr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c4360539f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6c4360539f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ChatGPT is not suitable for literature searching at all!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It only has access to OpenAccess academic literature, and not to journal articles and books behind paywalls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It is prone to hallucinations and errors when generating academic literature references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b="1" lang="en-CA" sz="1300"/>
              <a:t>AND they all SOUND genuine!!!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CA" sz="1300"/>
              <a:t>Does not provide sources or references to the information it generates.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300">
                <a:solidFill>
                  <a:schemeClr val="dk1"/>
                </a:solidFill>
              </a:rPr>
              <a:t>Slide credit: </a:t>
            </a:r>
            <a:r>
              <a:rPr lang="en-CA" sz="1300" u="sng">
                <a:solidFill>
                  <a:schemeClr val="hlink"/>
                </a:solidFill>
                <a:hlinkClick r:id="rId2"/>
              </a:rPr>
              <a:t>Scott Cowan MLIS, Roger Reka MI, Leddy Library at the University of Windsor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6c6991431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6c6991431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c4360539f_0_1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c4360539f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Source: Christian Schmidt, University of Victoria Libraries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c6991431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6c6991431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Source: Christian Schmidt, University of Victoria Libraries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6c6991431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6c6991431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How to cite GenAI text &amp; images: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Citing GenAI text: </a:t>
            </a:r>
            <a:r>
              <a:rPr lang="en-CA" sz="1300" u="sng">
                <a:solidFill>
                  <a:schemeClr val="hlink"/>
                </a:solidFill>
                <a:hlinkClick r:id="rId2"/>
              </a:rPr>
              <a:t>https://libguides.uvic.ca/AI_Tools/citing_AI_text</a:t>
            </a:r>
            <a:r>
              <a:rPr lang="en-CA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>
                <a:solidFill>
                  <a:schemeClr val="dk1"/>
                </a:solidFill>
              </a:rPr>
              <a:t>Citing GenAI images: </a:t>
            </a:r>
            <a:r>
              <a:rPr lang="en-CA" sz="1300" u="sng">
                <a:solidFill>
                  <a:schemeClr val="hlink"/>
                </a:solidFill>
                <a:hlinkClick r:id="rId3"/>
              </a:rPr>
              <a:t>https://libguides.uvic.ca/AI_Tools/citing_AI_images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>
                <a:solidFill>
                  <a:schemeClr val="dk1"/>
                </a:solidFill>
              </a:rPr>
              <a:t>Source: Christian Schmidt, University of Victoria Libraries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6c4360539f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6c4360539f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 sz="1400"/>
              <a:t>Let’s talk a bit about GenAI limitations &amp; reliability…</a:t>
            </a:r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6c4360539f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6c4360539f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It is important to consider the source of the data that these AI apps have been trained on, as not all are equal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Free and freemium apps have access to different types of data, depending on their business model including: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Open Access data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Web scraping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Semantic Scholar uses: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Web scraping primarily, so the data isn’t necessarily consistent and clean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And it gets data directly from 50 publishers -- but no Elsevier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ResearchRabbit uses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Just Microsoft Academic Graph (but is no longer maintained)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Slide credit: </a:t>
            </a:r>
            <a:r>
              <a:rPr lang="en-CA" u="sng">
                <a:solidFill>
                  <a:schemeClr val="hlink"/>
                </a:solidFill>
                <a:hlinkClick r:id="rId2"/>
              </a:rPr>
              <a:t>Scott Cowan MLIS, Roger Reka MI, Leddy Library at the University of Windsor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c4360539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6c4360539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6c4360539f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6c4360539f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Reminder on how these tools work: they are trained to identify patterns in data;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So, it is only as good as the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One of the main limitations of Generative AI is that it reproduces biases from the information and data it is trained 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[</a:t>
            </a:r>
            <a:r>
              <a:rPr b="1" lang="en-CA"/>
              <a:t>NEXT</a:t>
            </a:r>
            <a:r>
              <a:rPr lang="en-CA"/>
              <a:t>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For example, here is DALL-E’s response to the prompt: “A Portrait of Chief Executives”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Any biases that appear with the academic literature, will likely also appear in AI-generated responses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For example, the overrepresentation of publications from the Global North, or the English-language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Slide credit: </a:t>
            </a:r>
            <a:r>
              <a:rPr lang="en-CA" u="sng">
                <a:solidFill>
                  <a:schemeClr val="hlink"/>
                </a:solidFill>
                <a:hlinkClick r:id="rId2"/>
              </a:rPr>
              <a:t>Scott Cowan MLIS, Roger Reka MI, Leddy Library at the University of Windsor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c4360539f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6c4360539f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This is an example of Elicit using a real citation, but making up false </a:t>
            </a:r>
            <a:r>
              <a:rPr lang="en-CA"/>
              <a:t>information</a:t>
            </a:r>
            <a:r>
              <a:rPr lang="en-CA"/>
              <a:t> about </a:t>
            </a:r>
            <a:r>
              <a:rPr lang="en-CA"/>
              <a:t>publishing rates that were not in the article.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CLICK: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This was an example of a hallucination: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AI hallucinations are incorrect or misleading results that AI models generate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In the case of text-generations, such as summaries, it means that you can get good-sounding summaries that are actually incorrect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Slide credit: </a:t>
            </a:r>
            <a:r>
              <a:rPr lang="en-CA" u="sng">
                <a:solidFill>
                  <a:schemeClr val="hlink"/>
                </a:solidFill>
                <a:hlinkClick r:id="rId2"/>
              </a:rPr>
              <a:t>Scott Cowan MLIS, Roger Reka MI, Leddy Library at the University of Windsor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c4360539f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6c4360539f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Don’t just take my word on it, hear it from Elicit themselves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Need to be critical of generated summaries and extractions of data from these AI tools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Check the sources…supervise the AI bot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>
                <a:solidFill>
                  <a:schemeClr val="dk1"/>
                </a:solidFill>
              </a:rPr>
              <a:t>Slide credit: </a:t>
            </a:r>
            <a:r>
              <a:rPr lang="en-CA" u="sng">
                <a:solidFill>
                  <a:schemeClr val="hlink"/>
                </a:solidFill>
                <a:hlinkClick r:id="rId2"/>
              </a:rPr>
              <a:t>Scott Cowan MLIS, Roger Reka MI, Leddy Library at the University of Windsor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e7e795c9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e7e795c9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7e795c9d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7e795c9d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c4360539f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6c4360539f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6c4360539f_0_1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6c4360539f_0_1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Considerations for literature searching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Selecting a tool: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CA"/>
              <a:t>What data was the AI trained on?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CA"/>
              <a:t>How does it use AI?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CA"/>
              <a:t>What are the capabilities and limits?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Freemium: Pricing limitations</a:t>
            </a:r>
            <a:endParaRPr/>
          </a:p>
          <a:p>
            <a:pPr indent="-298450" lvl="3" marL="18288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Response limites: Eg: Elicit -&gt; 400 responses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Critiquing responses: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CA"/>
              <a:t>Check all responses for hallucinations before accepting them: Read source materials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[</a:t>
            </a:r>
            <a:r>
              <a:rPr b="1" lang="en-CA"/>
              <a:t>NEXT</a:t>
            </a:r>
            <a:r>
              <a:rPr lang="en-CA"/>
              <a:t>]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MOST IMPORTANTLY: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These tools are not a replacement for humans with literature searching.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When using them, supervise their use and critique the generated responses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CA"/>
              <a:t>Not a replacement for traditional indexes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6c4360539f_0_1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6c4360539f_0_1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Check with instructor on the acceptable use of AI in the course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The use of any tool, including generative AI, to create and pass work off as your own is academic misconduct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CA"/>
              <a:t>Supervised use in support of other literature searching techniques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c4360539f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c4360539f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Slide credit: Christian Schmidt, University of Victoria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c6991431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6c6991431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c1d444eed4_0_13:notes"/>
          <p:cNvSpPr/>
          <p:nvPr>
            <p:ph idx="2" type="sldImg"/>
          </p:nvPr>
        </p:nvSpPr>
        <p:spPr>
          <a:xfrm>
            <a:off x="364451" y="685917"/>
            <a:ext cx="61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2c1d444eed4_0_13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-3048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>
                <a:solidFill>
                  <a:schemeClr val="dk1"/>
                </a:solidFill>
              </a:rPr>
              <a:t>Does Generative AI work?</a:t>
            </a:r>
            <a:endParaRPr>
              <a:solidFill>
                <a:schemeClr val="dk1"/>
              </a:solidFill>
            </a:endParaRPr>
          </a:p>
          <a:p>
            <a:pPr indent="-3048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>
                <a:solidFill>
                  <a:schemeClr val="dk1"/>
                </a:solidFill>
              </a:rPr>
              <a:t>Sometimes is works very well!</a:t>
            </a:r>
            <a:endParaRPr>
              <a:solidFill>
                <a:schemeClr val="dk1"/>
              </a:solidFill>
            </a:endParaRPr>
          </a:p>
          <a:p>
            <a:pPr indent="-3048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>
                <a:solidFill>
                  <a:schemeClr val="dk1"/>
                </a:solidFill>
              </a:rPr>
              <a:t>This is the very first thing one our staff asked ChatGPT back in December 2022, and they were shocked at how good the answer was!</a:t>
            </a:r>
            <a:br>
              <a:rPr lang="en-CA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ChatGPT (Dec 2022)</a:t>
            </a:r>
            <a:br>
              <a:rPr lang="en-CA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</p:txBody>
      </p:sp>
      <p:sp>
        <p:nvSpPr>
          <p:cNvPr id="89" name="Google Shape;89;g2c1d444eed4_0_13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50" lIns="91525" spcFirstLastPara="1" rIns="91525" wrap="square" tIns="457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6c4360539f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6c4360539f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/>
              <a:t>Slide credit: Slide credit: Christian Schmidt, University of Victoria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6c4360539f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6c4360539f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CA" sz="1300" u="sng">
                <a:solidFill>
                  <a:schemeClr val="hlink"/>
                </a:solidFill>
                <a:hlinkClick r:id="rId2"/>
              </a:rPr>
              <a:t>https://lib.uvic.ca/ai-cite</a:t>
            </a:r>
            <a:r>
              <a:rPr lang="en-CA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0d6ea8a66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0d6ea8a6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CA" sz="1400">
                <a:latin typeface="Calibri"/>
                <a:ea typeface="Calibri"/>
                <a:cs typeface="Calibri"/>
                <a:sym typeface="Calibri"/>
              </a:rPr>
              <a:t>So let’s try to use some of the new tools we’ve been talking about to make a more </a:t>
            </a:r>
            <a:r>
              <a:rPr lang="en-CA" sz="1400">
                <a:latin typeface="Calibri"/>
                <a:ea typeface="Calibri"/>
                <a:cs typeface="Calibri"/>
                <a:sym typeface="Calibri"/>
              </a:rPr>
              <a:t>persuasive</a:t>
            </a:r>
            <a:r>
              <a:rPr lang="en-CA" sz="1400">
                <a:latin typeface="Calibri"/>
                <a:ea typeface="Calibri"/>
                <a:cs typeface="Calibri"/>
                <a:sym typeface="Calibri"/>
              </a:rPr>
              <a:t> presentation!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0d6ea8a6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0d6ea8a6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400" u="sng">
                <a:solidFill>
                  <a:schemeClr val="hlink"/>
                </a:solidFill>
                <a:hlinkClick r:id="rId2"/>
              </a:rPr>
              <a:t>https://lib.uvic.ca/gen-ai</a:t>
            </a:r>
            <a:r>
              <a:rPr lang="en-CA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c4360539f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c4360539f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c1dc1e8fbe_0_38:notes"/>
          <p:cNvSpPr/>
          <p:nvPr>
            <p:ph idx="2" type="sldImg"/>
          </p:nvPr>
        </p:nvSpPr>
        <p:spPr>
          <a:xfrm>
            <a:off x="364451" y="685917"/>
            <a:ext cx="6129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c1dc1e8fbe_0_38:notes"/>
          <p:cNvSpPr txBox="1"/>
          <p:nvPr>
            <p:ph idx="1" type="body"/>
          </p:nvPr>
        </p:nvSpPr>
        <p:spPr>
          <a:xfrm>
            <a:off x="685800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525" spcFirstLastPara="1" rIns="91525" wrap="square" tIns="45750">
            <a:noAutofit/>
          </a:bodyPr>
          <a:lstStyle/>
          <a:p>
            <a:pPr indent="-3048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>
                <a:solidFill>
                  <a:schemeClr val="dk1"/>
                </a:solidFill>
              </a:rPr>
              <a:t>Sometimes</a:t>
            </a:r>
            <a:r>
              <a:rPr lang="en-CA">
                <a:solidFill>
                  <a:schemeClr val="dk1"/>
                </a:solidFill>
              </a:rPr>
              <a:t> it can be much less accurate and cause real problems.</a:t>
            </a:r>
            <a:endParaRPr>
              <a:solidFill>
                <a:schemeClr val="dk1"/>
              </a:solidFill>
            </a:endParaRPr>
          </a:p>
          <a:p>
            <a:pPr indent="-304800" lvl="0" marL="44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>
                <a:solidFill>
                  <a:schemeClr val="dk1"/>
                </a:solidFill>
              </a:rPr>
              <a:t>Vancouver lawyer had to personally compensate her opponent’s legal team for wasted time, as cases she submitted in an application were found to be ChatGPT-generated “hallucinations.”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dk1"/>
                </a:solidFill>
              </a:rPr>
              <a:t>Source: </a:t>
            </a:r>
            <a:r>
              <a:rPr lang="en-CA" u="sng">
                <a:solidFill>
                  <a:schemeClr val="hlink"/>
                </a:solidFill>
                <a:hlinkClick r:id="rId2"/>
              </a:rPr>
              <a:t>https://www.canadianlawyermag.com/resources/professional-regulation/bc-lawyer-ordered-to-pay-up-for-attempting-to-use-chatgpt-hallucinations-in-application/384023</a:t>
            </a:r>
            <a:r>
              <a:rPr lang="en-CA">
                <a:solidFill>
                  <a:schemeClr val="dk1"/>
                </a:solidFill>
              </a:rPr>
              <a:t> </a:t>
            </a:r>
            <a:br>
              <a:rPr lang="en-CA" sz="1400">
                <a:solidFill>
                  <a:schemeClr val="dk1"/>
                </a:solidFill>
              </a:rPr>
            </a:br>
            <a:endParaRPr sz="1400">
              <a:solidFill>
                <a:schemeClr val="dk1"/>
              </a:solidFill>
            </a:endParaRPr>
          </a:p>
        </p:txBody>
      </p:sp>
      <p:sp>
        <p:nvSpPr>
          <p:cNvPr id="102" name="Google Shape;102;g2c1dc1e8fbe_0_38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50" lIns="91525" spcFirstLastPara="1" rIns="91525" wrap="square" tIns="457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400"/>
              <a:t>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c436053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c436053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c4360539f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6c4360539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300"/>
              <a:t>ChatGPT is NOT </a:t>
            </a:r>
            <a:r>
              <a:rPr lang="en-CA" sz="1300"/>
              <a:t>intelligent</a:t>
            </a:r>
            <a:r>
              <a:rPr lang="en-CA" sz="1300"/>
              <a:t>, and the same is true with other large language model GenAI tools.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300"/>
              <a:t>Source: </a:t>
            </a:r>
            <a:r>
              <a:rPr lang="en-CA" sz="1300" u="sng">
                <a:solidFill>
                  <a:schemeClr val="hlink"/>
                </a:solidFill>
                <a:hlinkClick r:id="rId2"/>
              </a:rPr>
              <a:t>https://www.reddit.com/r/linux/comments/122gmm9/richard_stallmans_thoughts_on_chatgpt_artificial/</a:t>
            </a:r>
            <a:r>
              <a:rPr lang="en-CA" sz="1300"/>
              <a:t> </a:t>
            </a:r>
            <a:endParaRPr sz="13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c436053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c436053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400"/>
              <a:t>This </a:t>
            </a:r>
            <a:r>
              <a:rPr lang="en-CA" sz="1400"/>
              <a:t>diagram</a:t>
            </a:r>
            <a:r>
              <a:rPr lang="en-CA" sz="1400"/>
              <a:t> helps us situate where Generative AI lives in the larger Artificial Intelligence ecosystem.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400"/>
              <a:t>[</a:t>
            </a:r>
            <a:r>
              <a:rPr b="1" lang="en-CA" sz="1400"/>
              <a:t>NEXT</a:t>
            </a:r>
            <a:r>
              <a:rPr lang="en-CA" sz="1400"/>
              <a:t>]</a:t>
            </a:r>
            <a:r>
              <a:rPr b="1" lang="en-CA" sz="1400"/>
              <a:t> </a:t>
            </a:r>
            <a:r>
              <a:rPr lang="en-CA" sz="1400"/>
              <a:t>Large Language Models power a lot of what the GenAI does for us in a Research setting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400"/>
              <a:t>[</a:t>
            </a:r>
            <a:r>
              <a:rPr b="1" lang="en-CA" sz="1400"/>
              <a:t>NEXT</a:t>
            </a:r>
            <a:r>
              <a:rPr lang="en-CA" sz="1400"/>
              <a:t>] ChatGPT, Microsoft CoPilot, &amp; Google Gemini are the most popular general purpose Generative AI tools that we see regularly in the media.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400"/>
              <a:t>But as we will discuss in a minute, there are other AI tools much better suited to help us with our research.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400"/>
              <a:t>For Reference Purposes: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CA" sz="1400"/>
              <a:t>Narrow Artificial Intelligence</a:t>
            </a:r>
            <a:r>
              <a:rPr lang="en-CA" sz="1400"/>
              <a:t>: Computer systems able to perform specific tasks, with a limited scope of functionality normally requiring human intelligence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CA" sz="1400"/>
              <a:t>Machine Learning</a:t>
            </a:r>
            <a:r>
              <a:rPr lang="en-CA" sz="1400"/>
              <a:t>: Gives computers the ability to learn without being explicitly programmed, with feedback from humans (Google Photos image recognition)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CA" sz="1400"/>
              <a:t>Deep Learning</a:t>
            </a:r>
            <a:r>
              <a:rPr lang="en-CA" sz="1400"/>
              <a:t>: Machine learning algorithms (learner and instructor algorithms) that can “learn” without human feedback (ChatGPT, Google’s Go player, etc.) -&gt; GAN or Generative Adversarial Networks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CA" sz="1400"/>
              <a:t>Natural Language Processing</a:t>
            </a:r>
            <a:r>
              <a:rPr lang="en-CA" sz="1400"/>
              <a:t> (NLP): Focuson on enabling computers to understand, interpret and generate human language.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CA" sz="1400" u="sng">
                <a:solidFill>
                  <a:schemeClr val="hlink"/>
                </a:solidFill>
                <a:hlinkClick r:id="rId2"/>
              </a:rPr>
              <a:t>https://blog.dataiku.com/large-language-model-chatgpt</a:t>
            </a:r>
            <a:r>
              <a:rPr lang="en-CA" sz="1400"/>
              <a:t> </a:t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Vic Edge White Lowercase-Mark">
  <p:cSld name="UVic Edge White Lowercase-Mar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C+M_04257_DigitalSignage_ppt_template_white6.jpg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878290" y="690963"/>
            <a:ext cx="64551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5600" u="none" cap="none" strike="noStrike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UVic_vert_rev.eps"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2164" y="426382"/>
            <a:ext cx="636000" cy="9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4380866" y="4452577"/>
            <a:ext cx="4317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382"/>
              </a:buClr>
              <a:buSzPts val="1800"/>
              <a:buFont typeface="Calibri"/>
              <a:buNone/>
              <a:defRPr b="0" i="0" sz="2600" u="none" cap="none" strike="noStrike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878290" y="2360084"/>
            <a:ext cx="6455100" cy="14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382"/>
              </a:buClr>
              <a:buSzPts val="1800"/>
              <a:buFont typeface="Calibri"/>
              <a:buNone/>
              <a:defRPr b="0" i="0" sz="3400" u="none" cap="none" strike="noStrike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Vic Edge White Lowercase- martletcorner">
  <p:cSld name="UVic Edge White Lowercase- martletcorn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C+M_04257_DigitalSignage_ppt_template_white2.jpg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8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963030" y="648631"/>
            <a:ext cx="5777400" cy="15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5600" u="none" cap="none" strike="noStrike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963031" y="4483934"/>
            <a:ext cx="5777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4382"/>
              </a:buClr>
              <a:buSzPts val="1800"/>
              <a:buFont typeface="Calibri"/>
              <a:buNone/>
              <a:defRPr b="0" i="0" sz="2600" u="none" cap="none" strike="noStrike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963031" y="2429402"/>
            <a:ext cx="5777400" cy="17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382"/>
              </a:buClr>
              <a:buSzPts val="1800"/>
              <a:buFont typeface="Calibri"/>
              <a:buNone/>
              <a:defRPr b="0" i="0" sz="3400" u="none" cap="none" strike="noStrike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/>
            </a:lvl1pPr>
            <a:lvl2pPr indent="-317500" lvl="1" marL="914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2pPr>
            <a:lvl3pPr indent="-317500" lvl="2" marL="1371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3pPr>
            <a:lvl4pPr indent="-317500" lvl="3" marL="18288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/>
            </a:lvl4pPr>
            <a:lvl5pPr indent="-317500" lvl="4" marL="2286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/>
            </a:lvl5pPr>
            <a:lvl6pPr indent="-317500" lvl="5" marL="2743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6pPr>
            <a:lvl7pPr indent="-317500" lvl="6" marL="32004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7pPr>
            <a:lvl8pPr indent="-317500" lvl="7" marL="36576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8pPr>
            <a:lvl9pPr indent="-317500" lvl="8" marL="41148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hyperlink" Target="https://www.iesalc.unesco.org/wp-content/uploads/2023/04/ChatGPT-and-Artificial-Intelligence-in-higher-education-Quick-Start-guide_EN_FINAL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5" Type="http://schemas.openxmlformats.org/officeDocument/2006/relationships/hyperlink" Target="https://docs.google.com/presentation/d/1IVFsg0qVdbdc3ESvvihDYQYpCMAxzNiVvIG5LIoOWo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hyperlink" Target="https://docs.google.com/presentation/d/1IVFsg0qVdbdc3ESvvihDYQYpCMAxzNiVvIG5LIoOWos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ocs.google.com/presentation/d/1IVFsg0qVdbdc3ESvvihDYQYpCMAxzNiVvIG5LIoOWos/" TargetMode="External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ocs.google.com/presentation/d/1IVFsg0qVdbdc3ESvvihDYQYpCMAxzNiVvIG5LIoOWo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hyperlink" Target="https://docs.google.com/presentation/d/1IVFsg0qVdbdc3ESvvihDYQYpCMAxzNiVvIG5LIoOWos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Relationship Id="rId4" Type="http://schemas.openxmlformats.org/officeDocument/2006/relationships/hyperlink" Target="https://docs.google.com/presentation/d/1IVFsg0qVdbdc3ESvvihDYQYpCMAxzNiVvIG5LIoOWos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oogle.com/presentation/d/1IVFsg0qVdbdc3ESvvihDYQYpCMAxzNiVvIG5LIoOWos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docs.google.com/presentation/d/1IVFsg0qVdbdc3ESvvihDYQYpCMAxzNiVvIG5LIoOWos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docs.google.com/presentation/d/1IVFsg0qVdbdc3ESvvihDYQYpCMAxzNiVvIG5LIoOWos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gif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reddit.com/r/linux/comments/122gmm9/richard_stallmans_thoughts_on_chatgpt_artificial/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230675" y="200100"/>
            <a:ext cx="4235700" cy="29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400"/>
              <a:t>Generative AI for Student Research</a:t>
            </a:r>
            <a:endParaRPr sz="6000"/>
          </a:p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5240650" y="4226275"/>
            <a:ext cx="32670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CA"/>
              <a:t>askus@uvic.ca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CA"/>
              <a:t>lib.uvic.ca/dsc/ </a:t>
            </a:r>
            <a:endParaRPr/>
          </a:p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317970" y="3563275"/>
            <a:ext cx="3196200" cy="6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/>
              <a:t>By</a:t>
            </a:r>
            <a:r>
              <a:rPr lang="en-CA" sz="1800"/>
              <a:t> the UVic Libraries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/>
              <a:t>Digital Scholarship Commons</a:t>
            </a:r>
            <a:endParaRPr sz="1800"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650" y="0"/>
            <a:ext cx="3903351" cy="38788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30597" y="2571761"/>
            <a:ext cx="51468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rPr>
              <a:t>lib.uvic.ca/gen-ai</a:t>
            </a:r>
            <a:endParaRPr b="1" sz="3000">
              <a:solidFill>
                <a:srgbClr val="0043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9447" y="4734922"/>
            <a:ext cx="896850" cy="3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063" y="298650"/>
            <a:ext cx="5073882" cy="454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6"/>
          <p:cNvPicPr preferRelativeResize="0"/>
          <p:nvPr/>
        </p:nvPicPr>
        <p:blipFill rotWithShape="1">
          <a:blip r:embed="rId3">
            <a:alphaModFix/>
          </a:blip>
          <a:srcRect b="4853" l="0" r="0" t="8783"/>
          <a:stretch/>
        </p:blipFill>
        <p:spPr>
          <a:xfrm>
            <a:off x="919775" y="0"/>
            <a:ext cx="7304450" cy="48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/>
        </p:nvSpPr>
        <p:spPr>
          <a:xfrm>
            <a:off x="0" y="4586100"/>
            <a:ext cx="4954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>
                <a:highlight>
                  <a:schemeClr val="lt1"/>
                </a:highlight>
              </a:rPr>
              <a:t>https://medium.com/nlplanet/two-minutes-nlp-most-used-decoding-methods-for-language-models-9d44b2375612</a:t>
            </a:r>
            <a:endParaRPr sz="700">
              <a:highlight>
                <a:schemeClr val="lt1"/>
              </a:highlight>
            </a:endParaRPr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9413"/>
            <a:ext cx="8839201" cy="4354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b="1039" l="0" r="0" t="0"/>
          <a:stretch/>
        </p:blipFill>
        <p:spPr>
          <a:xfrm>
            <a:off x="0" y="-11250"/>
            <a:ext cx="5272051" cy="521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>
            <p:ph type="title"/>
          </p:nvPr>
        </p:nvSpPr>
        <p:spPr>
          <a:xfrm>
            <a:off x="5272050" y="-11250"/>
            <a:ext cx="3872100" cy="51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800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rPr>
              <a:t>Like an </a:t>
            </a:r>
            <a:br>
              <a:rPr lang="en-CA" sz="3800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CA" sz="3800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rPr>
              <a:t>Overeager </a:t>
            </a:r>
            <a:endParaRPr b="1" sz="3800">
              <a:solidFill>
                <a:srgbClr val="00438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800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rPr>
              <a:t>Intern</a:t>
            </a:r>
            <a:r>
              <a:rPr lang="en-CA" sz="3800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rPr>
              <a:t> that Sometimes</a:t>
            </a:r>
            <a:r>
              <a:rPr b="1" lang="en-CA" sz="3800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3800">
              <a:solidFill>
                <a:srgbClr val="00438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800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rPr>
              <a:t>Makes Stuff Up</a:t>
            </a:r>
            <a:r>
              <a:rPr lang="en-CA" sz="3800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3800">
              <a:solidFill>
                <a:srgbClr val="0043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0" y="4866600"/>
            <a:ext cx="4172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600">
                <a:solidFill>
                  <a:schemeClr val="lt1"/>
                </a:solidFill>
              </a:rPr>
              <a:t>OpenAI. (2024). ChatGPT (4) [Large language model]. https://chat.openai.com</a:t>
            </a:r>
            <a:endParaRPr b="1" sz="600">
              <a:solidFill>
                <a:schemeClr val="lt1"/>
              </a:solidFill>
            </a:endParaRPr>
          </a:p>
        </p:txBody>
      </p:sp>
      <p:sp>
        <p:nvSpPr>
          <p:cNvPr id="157" name="Google Shape;157;p28"/>
          <p:cNvSpPr txBox="1"/>
          <p:nvPr>
            <p:ph idx="4294967295" type="ctrTitle"/>
          </p:nvPr>
        </p:nvSpPr>
        <p:spPr>
          <a:xfrm>
            <a:off x="0" y="-11250"/>
            <a:ext cx="5272200" cy="600300"/>
          </a:xfrm>
          <a:prstGeom prst="rect">
            <a:avLst/>
          </a:prstGeom>
          <a:solidFill>
            <a:schemeClr val="dk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352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Generative AI at work…</a:t>
            </a:r>
            <a:endParaRPr sz="352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38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ctrTitle"/>
          </p:nvPr>
        </p:nvSpPr>
        <p:spPr>
          <a:xfrm>
            <a:off x="883650" y="583275"/>
            <a:ext cx="73767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I Use GenAI for My Research Assignments?</a:t>
            </a:r>
            <a:endParaRPr sz="5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413" y="2294025"/>
            <a:ext cx="2841175" cy="25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ctrTitle"/>
          </p:nvPr>
        </p:nvSpPr>
        <p:spPr>
          <a:xfrm>
            <a:off x="220250" y="1545450"/>
            <a:ext cx="87339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004382"/>
                </a:solidFill>
              </a:rPr>
              <a:t>Does My Professor Allow the Use of GenAI?</a:t>
            </a:r>
            <a:endParaRPr b="1">
              <a:solidFill>
                <a:srgbClr val="00438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 rotWithShape="1">
          <a:blip r:embed="rId3">
            <a:alphaModFix/>
          </a:blip>
          <a:srcRect b="23142" l="0" r="2410" t="9367"/>
          <a:stretch/>
        </p:blipFill>
        <p:spPr>
          <a:xfrm>
            <a:off x="424425" y="761925"/>
            <a:ext cx="8256614" cy="42825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31"/>
          <p:cNvSpPr txBox="1"/>
          <p:nvPr>
            <p:ph type="ctrTitle"/>
          </p:nvPr>
        </p:nvSpPr>
        <p:spPr>
          <a:xfrm>
            <a:off x="0" y="4800"/>
            <a:ext cx="9144000" cy="8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Can I</a:t>
            </a:r>
            <a:r>
              <a:rPr lang="en-CA" sz="3600"/>
              <a:t> use GenAI for </a:t>
            </a:r>
            <a:r>
              <a:rPr b="1" lang="en-CA" sz="3600"/>
              <a:t>this</a:t>
            </a:r>
            <a:r>
              <a:rPr lang="en-CA" sz="3600"/>
              <a:t> assignment?</a:t>
            </a:r>
            <a:endParaRPr sz="3600"/>
          </a:p>
        </p:txBody>
      </p:sp>
      <p:sp>
        <p:nvSpPr>
          <p:cNvPr id="175" name="Google Shape;175;p31"/>
          <p:cNvSpPr txBox="1"/>
          <p:nvPr/>
        </p:nvSpPr>
        <p:spPr>
          <a:xfrm>
            <a:off x="424425" y="4759500"/>
            <a:ext cx="369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/>
              <a:t>Based on the </a:t>
            </a:r>
            <a:r>
              <a:rPr lang="en-CA" sz="800" u="sng">
                <a:solidFill>
                  <a:schemeClr val="hlink"/>
                </a:solidFill>
                <a:hlinkClick r:id="rId4"/>
              </a:rPr>
              <a:t>UNESCO AI in higher education flow chart</a:t>
            </a:r>
            <a:r>
              <a:rPr lang="en-CA" sz="800"/>
              <a:t> (CC-BY-SA)</a:t>
            </a:r>
            <a:endParaRPr sz="800"/>
          </a:p>
        </p:txBody>
      </p:sp>
      <p:sp>
        <p:nvSpPr>
          <p:cNvPr id="176" name="Google Shape;176;p31"/>
          <p:cNvSpPr/>
          <p:nvPr/>
        </p:nvSpPr>
        <p:spPr>
          <a:xfrm>
            <a:off x="764343" y="2378870"/>
            <a:ext cx="1203300" cy="10014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355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200"/>
              <a:t>Potential</a:t>
            </a:r>
            <a:r>
              <a:rPr lang="en-CA" sz="4200"/>
              <a:t> GenAI uses for </a:t>
            </a:r>
            <a:r>
              <a:rPr lang="en-CA" sz="4200"/>
              <a:t>research:</a:t>
            </a:r>
            <a:endParaRPr sz="2400"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1269425" y="1357475"/>
            <a:ext cx="7334100" cy="23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CA" sz="2400">
                <a:solidFill>
                  <a:schemeClr val="dk1"/>
                </a:solidFill>
              </a:rPr>
              <a:t>Brainstorming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CA" sz="2400">
                <a:solidFill>
                  <a:schemeClr val="dk1"/>
                </a:solidFill>
              </a:rPr>
              <a:t>Topic exploration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CA" sz="2400">
                <a:solidFill>
                  <a:schemeClr val="dk1"/>
                </a:solidFill>
              </a:rPr>
              <a:t>Literature review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CA" sz="2400">
                <a:solidFill>
                  <a:schemeClr val="dk1"/>
                </a:solidFill>
              </a:rPr>
              <a:t>Research question formulation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CA" sz="2400">
                <a:solidFill>
                  <a:schemeClr val="dk1"/>
                </a:solidFill>
              </a:rPr>
              <a:t>Writing assistance</a:t>
            </a:r>
            <a:endParaRPr sz="2400">
              <a:solidFill>
                <a:schemeClr val="dk1"/>
              </a:solidFill>
            </a:endParaRPr>
          </a:p>
        </p:txBody>
      </p:sp>
      <p:grpSp>
        <p:nvGrpSpPr>
          <p:cNvPr id="183" name="Google Shape;183;p32"/>
          <p:cNvGrpSpPr/>
          <p:nvPr/>
        </p:nvGrpSpPr>
        <p:grpSpPr>
          <a:xfrm>
            <a:off x="311700" y="3579325"/>
            <a:ext cx="8624400" cy="1361775"/>
            <a:chOff x="311700" y="3579325"/>
            <a:chExt cx="8624400" cy="1361775"/>
          </a:xfrm>
        </p:grpSpPr>
        <p:sp>
          <p:nvSpPr>
            <p:cNvPr id="184" name="Google Shape;184;p32"/>
            <p:cNvSpPr txBox="1"/>
            <p:nvPr/>
          </p:nvSpPr>
          <p:spPr>
            <a:xfrm>
              <a:off x="311700" y="4017700"/>
              <a:ext cx="86244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CA" sz="2400">
                  <a:solidFill>
                    <a:srgbClr val="FF0000"/>
                  </a:solidFill>
                </a:rPr>
                <a:t>E</a:t>
              </a:r>
              <a:r>
                <a:rPr b="1" lang="en-CA" sz="2400">
                  <a:solidFill>
                    <a:srgbClr val="FF0000"/>
                  </a:solidFill>
                </a:rPr>
                <a:t>ach different use of GenAI need to be specifically permitted by your Instructor.</a:t>
              </a:r>
              <a:endParaRPr b="1" sz="2400">
                <a:solidFill>
                  <a:srgbClr val="FF0000"/>
                </a:solidFill>
              </a:endParaRPr>
            </a:p>
          </p:txBody>
        </p:sp>
        <p:cxnSp>
          <p:nvCxnSpPr>
            <p:cNvPr id="185" name="Google Shape;185;p32"/>
            <p:cNvCxnSpPr/>
            <p:nvPr/>
          </p:nvCxnSpPr>
          <p:spPr>
            <a:xfrm rot="10800000">
              <a:off x="3904175" y="3579325"/>
              <a:ext cx="531300" cy="501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382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ctrTitle"/>
          </p:nvPr>
        </p:nvSpPr>
        <p:spPr>
          <a:xfrm>
            <a:off x="445350" y="2149650"/>
            <a:ext cx="82533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GenAI Literature Review Tools</a:t>
            </a:r>
            <a:endParaRPr sz="5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66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Traditional research search tools…</a:t>
            </a:r>
            <a:endParaRPr sz="3600"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9225"/>
            <a:ext cx="8839202" cy="36542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7" name="Google Shape;197;p34"/>
          <p:cNvPicPr preferRelativeResize="0"/>
          <p:nvPr/>
        </p:nvPicPr>
        <p:blipFill rotWithShape="1">
          <a:blip r:embed="rId4">
            <a:alphaModFix/>
          </a:blip>
          <a:srcRect b="9082" l="0" r="0" t="0"/>
          <a:stretch/>
        </p:blipFill>
        <p:spPr>
          <a:xfrm>
            <a:off x="2476525" y="951225"/>
            <a:ext cx="5701050" cy="4192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8" name="Google Shape;198;p34"/>
          <p:cNvSpPr txBox="1"/>
          <p:nvPr/>
        </p:nvSpPr>
        <p:spPr>
          <a:xfrm>
            <a:off x="5805300" y="4866600"/>
            <a:ext cx="33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Slide credit: </a:t>
            </a:r>
            <a:r>
              <a:rPr lang="en-CA" sz="600" u="sng">
                <a:solidFill>
                  <a:srgbClr val="2200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Scott Cowan MLIS, Roger Reka MI, Leddy Library at the University of Windsor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40350" y="319125"/>
            <a:ext cx="7838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/>
              <a:t>Outline</a:t>
            </a:r>
            <a:endParaRPr sz="4800"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40350" y="1268200"/>
            <a:ext cx="84633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CA" sz="2400">
                <a:solidFill>
                  <a:schemeClr val="dk1"/>
                </a:solidFill>
              </a:rPr>
              <a:t>Introductory presentation: 25-min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CA" sz="2400">
                <a:solidFill>
                  <a:schemeClr val="dk1"/>
                </a:solidFill>
              </a:rPr>
              <a:t>A cautionary tale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CA" sz="2400">
                <a:solidFill>
                  <a:schemeClr val="dk1"/>
                </a:solidFill>
              </a:rPr>
              <a:t>Generative AI overview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CA" sz="2400">
                <a:solidFill>
                  <a:schemeClr val="dk1"/>
                </a:solidFill>
              </a:rPr>
              <a:t>AI-powered tools for research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CA" sz="2400">
                <a:solidFill>
                  <a:schemeClr val="dk1"/>
                </a:solidFill>
              </a:rPr>
              <a:t>Limitations &amp; reliability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-CA" sz="2400">
                <a:solidFill>
                  <a:schemeClr val="dk1"/>
                </a:solidFill>
              </a:rPr>
              <a:t>Responsible &amp; ethical use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CA" sz="2400">
                <a:solidFill>
                  <a:schemeClr val="dk1"/>
                </a:solidFill>
              </a:rPr>
              <a:t>Active learning time with AI tools: 65-min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>
            <p:ph type="title"/>
          </p:nvPr>
        </p:nvSpPr>
        <p:spPr>
          <a:xfrm>
            <a:off x="311700" y="9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/>
              <a:t>Semantic Scholar: GenAI Article Summaries</a:t>
            </a:r>
            <a:endParaRPr sz="3000"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75" y="956825"/>
            <a:ext cx="5769480" cy="3820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5" name="Google Shape;2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0867" y="1497316"/>
            <a:ext cx="5061109" cy="3646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" name="Google Shape;206;p35"/>
          <p:cNvSpPr txBox="1"/>
          <p:nvPr/>
        </p:nvSpPr>
        <p:spPr>
          <a:xfrm>
            <a:off x="0" y="4866600"/>
            <a:ext cx="33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Slide credit: </a:t>
            </a:r>
            <a:r>
              <a:rPr lang="en-CA" sz="600" u="sng">
                <a:solidFill>
                  <a:srgbClr val="2200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Scott Cowan MLIS, Roger Reka MI, Leddy Library at the University of Windsor</a:t>
            </a:r>
            <a:endParaRPr sz="600">
              <a:solidFill>
                <a:schemeClr val="dk1"/>
              </a:solidFill>
            </a:endParaRPr>
          </a:p>
        </p:txBody>
      </p:sp>
      <p:grpSp>
        <p:nvGrpSpPr>
          <p:cNvPr id="207" name="Google Shape;207;p35"/>
          <p:cNvGrpSpPr/>
          <p:nvPr/>
        </p:nvGrpSpPr>
        <p:grpSpPr>
          <a:xfrm>
            <a:off x="2214250" y="803350"/>
            <a:ext cx="6618050" cy="554100"/>
            <a:chOff x="2214250" y="803350"/>
            <a:chExt cx="6618050" cy="554100"/>
          </a:xfrm>
        </p:grpSpPr>
        <p:sp>
          <p:nvSpPr>
            <p:cNvPr id="208" name="Google Shape;208;p35"/>
            <p:cNvSpPr txBox="1"/>
            <p:nvPr/>
          </p:nvSpPr>
          <p:spPr>
            <a:xfrm>
              <a:off x="4881300" y="803350"/>
              <a:ext cx="3951000" cy="554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2400">
                  <a:solidFill>
                    <a:srgbClr val="1155CC"/>
                  </a:solidFill>
                </a:rPr>
                <a:t>S</a:t>
              </a:r>
              <a:r>
                <a:rPr lang="en-CA" sz="2400">
                  <a:solidFill>
                    <a:srgbClr val="1155CC"/>
                  </a:solidFill>
                </a:rPr>
                <a:t>till keyword searches only</a:t>
              </a:r>
              <a:endParaRPr sz="2400">
                <a:solidFill>
                  <a:srgbClr val="1155CC"/>
                </a:solidFill>
              </a:endParaRPr>
            </a:p>
          </p:txBody>
        </p:sp>
        <p:cxnSp>
          <p:nvCxnSpPr>
            <p:cNvPr id="209" name="Google Shape;209;p35"/>
            <p:cNvCxnSpPr/>
            <p:nvPr/>
          </p:nvCxnSpPr>
          <p:spPr>
            <a:xfrm flipH="1">
              <a:off x="2214250" y="1084050"/>
              <a:ext cx="2664000" cy="46200"/>
            </a:xfrm>
            <a:prstGeom prst="straightConnector1">
              <a:avLst/>
            </a:prstGeom>
            <a:noFill/>
            <a:ln cap="flat" cmpd="sng" w="76200">
              <a:solidFill>
                <a:srgbClr val="1155CC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11" y="0"/>
            <a:ext cx="8629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6"/>
          <p:cNvSpPr txBox="1"/>
          <p:nvPr>
            <p:ph type="title"/>
          </p:nvPr>
        </p:nvSpPr>
        <p:spPr>
          <a:xfrm>
            <a:off x="0" y="457080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Elicit: Summaries of Top 4 Articles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0"/>
            <a:ext cx="862966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>
            <p:ph type="title"/>
          </p:nvPr>
        </p:nvSpPr>
        <p:spPr>
          <a:xfrm>
            <a:off x="0" y="457080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Research Rabbit: Visualize Networks</a:t>
            </a:r>
            <a:endParaRPr/>
          </a:p>
        </p:txBody>
      </p:sp>
      <p:sp>
        <p:nvSpPr>
          <p:cNvPr id="222" name="Google Shape;222;p37"/>
          <p:cNvSpPr txBox="1"/>
          <p:nvPr/>
        </p:nvSpPr>
        <p:spPr>
          <a:xfrm>
            <a:off x="5111950" y="318975"/>
            <a:ext cx="3951000" cy="55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400">
                <a:solidFill>
                  <a:srgbClr val="1155CC"/>
                </a:solidFill>
              </a:rPr>
              <a:t>Still keyword searches only</a:t>
            </a:r>
            <a:endParaRPr sz="2400">
              <a:solidFill>
                <a:srgbClr val="1155C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355500"/>
            <a:ext cx="892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920"/>
              <a:t>What about ChatGPT &amp; other general GenAI tools?</a:t>
            </a:r>
            <a:endParaRPr sz="2920"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4451550" y="1281775"/>
            <a:ext cx="4380900" cy="32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CA" sz="2000"/>
              <a:t>Trained on a massive, primarily non-academic text datasets</a:t>
            </a:r>
            <a:endParaRPr sz="2000"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CA" sz="2000"/>
              <a:t>Prone to hallucinations and errors -</a:t>
            </a:r>
            <a:r>
              <a:rPr baseline="30000" lang="en-CA" sz="2000"/>
              <a:t>. </a:t>
            </a:r>
            <a:r>
              <a:rPr lang="en-CA" sz="2000"/>
              <a:t>Out of 115 generated references:</a:t>
            </a:r>
            <a:endParaRPr sz="2000"/>
          </a:p>
          <a:p>
            <a:pPr indent="-342900" lvl="1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-CA" sz="1800"/>
              <a:t>47% fabricated</a:t>
            </a:r>
            <a:endParaRPr sz="1800"/>
          </a:p>
          <a:p>
            <a:pPr indent="-342900" lvl="1" marL="914400" rtl="0" algn="l">
              <a:spcBef>
                <a:spcPts val="1000"/>
              </a:spcBef>
              <a:spcAft>
                <a:spcPts val="1000"/>
              </a:spcAft>
              <a:buSzPts val="1800"/>
              <a:buChar char="○"/>
            </a:pPr>
            <a:r>
              <a:rPr lang="en-CA" sz="1800"/>
              <a:t>46% authentic but inaccurate</a:t>
            </a:r>
            <a:endParaRPr sz="1600"/>
          </a:p>
        </p:txBody>
      </p:sp>
      <p:sp>
        <p:nvSpPr>
          <p:cNvPr id="229" name="Google Shape;229;p38"/>
          <p:cNvSpPr txBox="1"/>
          <p:nvPr/>
        </p:nvSpPr>
        <p:spPr>
          <a:xfrm>
            <a:off x="261525" y="4609625"/>
            <a:ext cx="861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800">
                <a:solidFill>
                  <a:srgbClr val="1B2026"/>
                </a:solidFill>
                <a:latin typeface="Roboto"/>
                <a:ea typeface="Roboto"/>
                <a:cs typeface="Roboto"/>
                <a:sym typeface="Roboto"/>
              </a:rPr>
              <a:t>Bhattacharyya, M., Miller, V. M., Bhattacharyya, D. &amp; Miller, L. E. High rates of fabricated and inaccurate references in ChatGPT-Generated medical content. Cureus 15, e39238 (2023).</a:t>
            </a:r>
            <a:endParaRPr sz="800">
              <a:solidFill>
                <a:srgbClr val="1B20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8"/>
          <p:cNvSpPr txBox="1"/>
          <p:nvPr/>
        </p:nvSpPr>
        <p:spPr>
          <a:xfrm>
            <a:off x="0" y="4866600"/>
            <a:ext cx="33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Slide credit: </a:t>
            </a:r>
            <a:r>
              <a:rPr lang="en-CA" sz="600" u="sng">
                <a:solidFill>
                  <a:srgbClr val="2200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Scott Cowan MLIS, Roger Reka MI, Leddy Library at the University of Windsor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00" y="928200"/>
            <a:ext cx="3287101" cy="328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382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ctrTitle"/>
          </p:nvPr>
        </p:nvSpPr>
        <p:spPr>
          <a:xfrm>
            <a:off x="445350" y="2149650"/>
            <a:ext cx="82533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Citing GenAI Tools</a:t>
            </a:r>
            <a:endParaRPr sz="5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319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How to cite AI tools: </a:t>
            </a:r>
            <a:endParaRPr sz="3600"/>
          </a:p>
        </p:txBody>
      </p:sp>
      <p:sp>
        <p:nvSpPr>
          <p:cNvPr id="242" name="Google Shape;242;p40"/>
          <p:cNvSpPr txBox="1"/>
          <p:nvPr>
            <p:ph idx="1" type="body"/>
          </p:nvPr>
        </p:nvSpPr>
        <p:spPr>
          <a:xfrm>
            <a:off x="311700" y="1216300"/>
            <a:ext cx="8520600" cy="33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CA" sz="2100">
                <a:solidFill>
                  <a:srgbClr val="002F60"/>
                </a:solidFill>
              </a:rPr>
              <a:t>Your professor may give you </a:t>
            </a:r>
            <a:r>
              <a:rPr b="1" lang="en-CA" sz="2100">
                <a:solidFill>
                  <a:srgbClr val="002F60"/>
                </a:solidFill>
              </a:rPr>
              <a:t>specific instructions on how to cite GenAI</a:t>
            </a:r>
            <a:r>
              <a:rPr lang="en-CA" sz="2100">
                <a:solidFill>
                  <a:srgbClr val="002F60"/>
                </a:solidFill>
              </a:rPr>
              <a:t> created or assisted work for their class.</a:t>
            </a:r>
            <a:endParaRPr sz="2100">
              <a:solidFill>
                <a:srgbClr val="002F60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rgbClr val="002F60"/>
              </a:buClr>
              <a:buSzPts val="2900"/>
              <a:buChar char="●"/>
            </a:pPr>
            <a:r>
              <a:rPr b="1" lang="en-CA" sz="2900">
                <a:solidFill>
                  <a:srgbClr val="FF0000"/>
                </a:solidFill>
              </a:rPr>
              <a:t>Always follow your instructor’s instructions!</a:t>
            </a:r>
            <a:r>
              <a:rPr lang="en-CA" sz="2900">
                <a:solidFill>
                  <a:srgbClr val="002F60"/>
                </a:solidFill>
              </a:rPr>
              <a:t> </a:t>
            </a:r>
            <a:endParaRPr sz="2900">
              <a:solidFill>
                <a:srgbClr val="002F60"/>
              </a:solidFill>
            </a:endParaRPr>
          </a:p>
        </p:txBody>
      </p:sp>
      <p:sp>
        <p:nvSpPr>
          <p:cNvPr id="243" name="Google Shape;243;p40"/>
          <p:cNvSpPr txBox="1"/>
          <p:nvPr/>
        </p:nvSpPr>
        <p:spPr>
          <a:xfrm>
            <a:off x="6144000" y="4851000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Source: Christian Schmidt, University of Victoria Libraries</a:t>
            </a:r>
            <a:endParaRPr sz="600"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8475" y="4111874"/>
            <a:ext cx="3251175" cy="5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200" y="3119640"/>
            <a:ext cx="2039112" cy="920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0"/>
          <p:cNvPicPr preferRelativeResize="0"/>
          <p:nvPr/>
        </p:nvPicPr>
        <p:blipFill rotWithShape="1">
          <a:blip r:embed="rId5">
            <a:alphaModFix/>
          </a:blip>
          <a:srcRect b="0" l="15918" r="15733" t="0"/>
          <a:stretch/>
        </p:blipFill>
        <p:spPr>
          <a:xfrm>
            <a:off x="311697" y="3570253"/>
            <a:ext cx="1598035" cy="1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319550"/>
            <a:ext cx="8520600" cy="7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C</a:t>
            </a:r>
            <a:r>
              <a:rPr lang="en-CA" sz="3600"/>
              <a:t>iting AI tools if you don’t have guidance from your instructor: </a:t>
            </a:r>
            <a:endParaRPr sz="3600"/>
          </a:p>
        </p:txBody>
      </p:sp>
      <p:sp>
        <p:nvSpPr>
          <p:cNvPr id="252" name="Google Shape;252;p41"/>
          <p:cNvSpPr txBox="1"/>
          <p:nvPr>
            <p:ph idx="1" type="body"/>
          </p:nvPr>
        </p:nvSpPr>
        <p:spPr>
          <a:xfrm>
            <a:off x="311700" y="1863800"/>
            <a:ext cx="8520600" cy="27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CA" sz="2100">
                <a:solidFill>
                  <a:srgbClr val="002F60"/>
                </a:solidFill>
              </a:rPr>
              <a:t>Save a transcript of your chat (including prompts)</a:t>
            </a:r>
            <a:endParaRPr sz="2100">
              <a:solidFill>
                <a:srgbClr val="002F6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2F60"/>
              </a:buClr>
              <a:buSzPts val="2100"/>
              <a:buAutoNum type="arabicPeriod"/>
            </a:pPr>
            <a:r>
              <a:rPr lang="en-CA" sz="2100">
                <a:solidFill>
                  <a:srgbClr val="002F60"/>
                </a:solidFill>
              </a:rPr>
              <a:t>Include the date of your transcript</a:t>
            </a:r>
            <a:endParaRPr sz="2100">
              <a:solidFill>
                <a:srgbClr val="002F6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CA" sz="2100">
                <a:solidFill>
                  <a:srgbClr val="002F60"/>
                </a:solidFill>
              </a:rPr>
              <a:t>Include the chat transcript as an appendix to your work</a:t>
            </a:r>
            <a:endParaRPr sz="2100">
              <a:solidFill>
                <a:srgbClr val="002F6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-CA" sz="2100">
                <a:solidFill>
                  <a:srgbClr val="002F60"/>
                </a:solidFill>
              </a:rPr>
              <a:t>Acknowledge how you used the tool</a:t>
            </a:r>
            <a:br>
              <a:rPr lang="en-CA" sz="2100">
                <a:solidFill>
                  <a:srgbClr val="002F60"/>
                </a:solidFill>
              </a:rPr>
            </a:br>
            <a:r>
              <a:rPr lang="en-CA" sz="2100">
                <a:solidFill>
                  <a:srgbClr val="002F60"/>
                </a:solidFill>
              </a:rPr>
              <a:t>(</a:t>
            </a:r>
            <a:r>
              <a:rPr i="1" lang="en-CA" sz="2100">
                <a:solidFill>
                  <a:srgbClr val="002F60"/>
                </a:solidFill>
              </a:rPr>
              <a:t>even if you only use GenAI to plan a paper or brainstorm</a:t>
            </a:r>
            <a:r>
              <a:rPr lang="en-CA" sz="2100">
                <a:solidFill>
                  <a:srgbClr val="002F60"/>
                </a:solidFill>
              </a:rPr>
              <a:t>)</a:t>
            </a:r>
            <a:endParaRPr sz="2100">
              <a:solidFill>
                <a:srgbClr val="002F6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2F60"/>
              </a:buClr>
              <a:buSzPts val="2100"/>
              <a:buAutoNum type="arabicPeriod"/>
            </a:pPr>
            <a:r>
              <a:rPr lang="en-CA" sz="2100">
                <a:solidFill>
                  <a:srgbClr val="002F60"/>
                </a:solidFill>
              </a:rPr>
              <a:t>Cite using the Style Used in your academic discipline (e.g. Education uses APA &amp; Engineering uses IEEE)</a:t>
            </a:r>
            <a:endParaRPr sz="2100">
              <a:solidFill>
                <a:srgbClr val="002F6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2"/>
          <p:cNvPicPr preferRelativeResize="0"/>
          <p:nvPr/>
        </p:nvPicPr>
        <p:blipFill rotWithShape="1">
          <a:blip r:embed="rId3">
            <a:alphaModFix/>
          </a:blip>
          <a:srcRect b="10490" l="0" r="22654" t="0"/>
          <a:stretch/>
        </p:blipFill>
        <p:spPr>
          <a:xfrm>
            <a:off x="616825" y="0"/>
            <a:ext cx="791033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/>
        </p:nvSpPr>
        <p:spPr>
          <a:xfrm>
            <a:off x="0" y="491097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Source: Christian Schmidt, University of Victoria Libraries</a:t>
            </a:r>
            <a:endParaRPr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382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type="ctrTitle"/>
          </p:nvPr>
        </p:nvSpPr>
        <p:spPr>
          <a:xfrm>
            <a:off x="445350" y="2149650"/>
            <a:ext cx="82533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Limitations &amp; reliability</a:t>
            </a:r>
            <a:endParaRPr sz="5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>
            <p:ph type="title"/>
          </p:nvPr>
        </p:nvSpPr>
        <p:spPr>
          <a:xfrm>
            <a:off x="311700" y="26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GenAI </a:t>
            </a:r>
            <a:r>
              <a:rPr lang="en-CA" sz="3600"/>
              <a:t>Data sources</a:t>
            </a:r>
            <a:endParaRPr sz="3600"/>
          </a:p>
        </p:txBody>
      </p:sp>
      <p:sp>
        <p:nvSpPr>
          <p:cNvPr id="269" name="Google Shape;269;p44"/>
          <p:cNvSpPr txBox="1"/>
          <p:nvPr>
            <p:ph idx="1" type="body"/>
          </p:nvPr>
        </p:nvSpPr>
        <p:spPr>
          <a:xfrm>
            <a:off x="311700" y="1328350"/>
            <a:ext cx="4260300" cy="32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Free and freemium AI-powered tools rely on Open Access data sources, web scraping, or direct-source </a:t>
            </a:r>
            <a:br>
              <a:rPr lang="en-C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Varying degrees of depth for the data: </a:t>
            </a:r>
            <a:r>
              <a:rPr lang="en-CA" sz="1800"/>
              <a:t>Full-text -OR- Basic metadata</a:t>
            </a:r>
            <a:endParaRPr sz="1800"/>
          </a:p>
        </p:txBody>
      </p:sp>
      <p:sp>
        <p:nvSpPr>
          <p:cNvPr id="270" name="Google Shape;270;p44"/>
          <p:cNvSpPr/>
          <p:nvPr/>
        </p:nvSpPr>
        <p:spPr>
          <a:xfrm>
            <a:off x="4808100" y="688950"/>
            <a:ext cx="4024200" cy="941700"/>
          </a:xfrm>
          <a:prstGeom prst="rect">
            <a:avLst/>
          </a:prstGeom>
          <a:solidFill>
            <a:srgbClr val="112E5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Semantic Scholar</a:t>
            </a:r>
            <a:endParaRPr b="1"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(also what Elicit uses)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44"/>
          <p:cNvSpPr/>
          <p:nvPr/>
        </p:nvSpPr>
        <p:spPr>
          <a:xfrm>
            <a:off x="4808100" y="1730650"/>
            <a:ext cx="4024200" cy="941700"/>
          </a:xfrm>
          <a:prstGeom prst="rect">
            <a:avLst/>
          </a:prstGeom>
          <a:solidFill>
            <a:srgbClr val="112E5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C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 scraping (incl. Open Access data)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C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Indexing agreements with 50 publishers*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4808100" y="3091375"/>
            <a:ext cx="4024200" cy="941700"/>
          </a:xfrm>
          <a:prstGeom prst="rect">
            <a:avLst/>
          </a:prstGeom>
          <a:solidFill>
            <a:srgbClr val="733B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ResearchRabbit</a:t>
            </a:r>
            <a:endParaRPr sz="3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44"/>
          <p:cNvSpPr/>
          <p:nvPr/>
        </p:nvSpPr>
        <p:spPr>
          <a:xfrm>
            <a:off x="4808100" y="4133075"/>
            <a:ext cx="4024200" cy="657600"/>
          </a:xfrm>
          <a:prstGeom prst="rect">
            <a:avLst/>
          </a:prstGeom>
          <a:solidFill>
            <a:srgbClr val="733B3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Char char="●"/>
            </a:pPr>
            <a:r>
              <a:rPr lang="en-CA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Microsoft Academic Graph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44"/>
          <p:cNvSpPr txBox="1"/>
          <p:nvPr/>
        </p:nvSpPr>
        <p:spPr>
          <a:xfrm>
            <a:off x="5805300" y="4866600"/>
            <a:ext cx="33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Slide credit: </a:t>
            </a:r>
            <a:r>
              <a:rPr lang="en-CA" sz="600" u="sng">
                <a:solidFill>
                  <a:srgbClr val="2200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Scott Cowan MLIS, Roger Reka MI, Leddy Library at the University of Windsor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38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889000" y="440700"/>
            <a:ext cx="8073900" cy="13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AutoNum type="arabicPeriod"/>
            </a:pPr>
            <a:r>
              <a:rPr lang="en-CA" sz="4000">
                <a:solidFill>
                  <a:schemeClr val="lt1"/>
                </a:solidFill>
              </a:rPr>
              <a:t>Have you used ChatGPT? </a:t>
            </a:r>
            <a:br>
              <a:rPr lang="en-CA" sz="4000">
                <a:solidFill>
                  <a:schemeClr val="lt1"/>
                </a:solidFill>
              </a:rPr>
            </a:br>
            <a:r>
              <a:rPr lang="en-CA" sz="1600">
                <a:solidFill>
                  <a:schemeClr val="lt1"/>
                </a:solidFill>
              </a:rPr>
              <a:t>(or any other Generative AI tool)</a:t>
            </a:r>
            <a:endParaRPr sz="4000">
              <a:solidFill>
                <a:schemeClr val="lt1"/>
              </a:solidFill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AutoNum type="arabicPeriod"/>
            </a:pPr>
            <a:r>
              <a:rPr lang="en-CA" sz="4000">
                <a:solidFill>
                  <a:schemeClr val="lt1"/>
                </a:solidFill>
              </a:rPr>
              <a:t>What is your current skill level  with Generative AI tools?</a:t>
            </a:r>
            <a:r>
              <a:rPr lang="en-CA" sz="4800">
                <a:solidFill>
                  <a:schemeClr val="lt1"/>
                </a:solidFill>
              </a:rPr>
              <a:t> </a:t>
            </a:r>
            <a:br>
              <a:rPr lang="en-CA" sz="4800">
                <a:solidFill>
                  <a:schemeClr val="lt1"/>
                </a:solidFill>
              </a:rPr>
            </a:b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85" name="Google Shape;85;p18"/>
          <p:cNvSpPr txBox="1"/>
          <p:nvPr>
            <p:ph type="title"/>
          </p:nvPr>
        </p:nvSpPr>
        <p:spPr>
          <a:xfrm>
            <a:off x="2673250" y="3102250"/>
            <a:ext cx="4505400" cy="14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CA" sz="2900">
                <a:solidFill>
                  <a:schemeClr val="lt1"/>
                </a:solidFill>
              </a:rPr>
              <a:t>Basic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CA" sz="2900">
                <a:solidFill>
                  <a:schemeClr val="lt1"/>
                </a:solidFill>
              </a:rPr>
              <a:t>Intermediate</a:t>
            </a:r>
            <a:endParaRPr sz="2900">
              <a:solidFill>
                <a:schemeClr val="lt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</a:pPr>
            <a:r>
              <a:rPr lang="en-CA" sz="2900">
                <a:solidFill>
                  <a:schemeClr val="lt1"/>
                </a:solidFill>
              </a:rPr>
              <a:t>Advanced</a:t>
            </a:r>
            <a:endParaRPr sz="2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type="title"/>
          </p:nvPr>
        </p:nvSpPr>
        <p:spPr>
          <a:xfrm>
            <a:off x="311700" y="365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Bias in, bias out</a:t>
            </a:r>
            <a:endParaRPr sz="3600"/>
          </a:p>
        </p:txBody>
      </p:sp>
      <p:sp>
        <p:nvSpPr>
          <p:cNvPr id="280" name="Google Shape;280;p45"/>
          <p:cNvSpPr/>
          <p:nvPr/>
        </p:nvSpPr>
        <p:spPr>
          <a:xfrm>
            <a:off x="6999313" y="140225"/>
            <a:ext cx="1396800" cy="1396800"/>
          </a:xfrm>
          <a:prstGeom prst="ellipse">
            <a:avLst/>
          </a:prstGeom>
          <a:solidFill>
            <a:srgbClr val="112E5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D5EFF2"/>
                </a:solidFill>
                <a:latin typeface="Roboto"/>
                <a:ea typeface="Roboto"/>
                <a:cs typeface="Roboto"/>
                <a:sym typeface="Roboto"/>
              </a:rPr>
              <a:t>Biased data</a:t>
            </a:r>
            <a:endParaRPr b="1">
              <a:solidFill>
                <a:srgbClr val="D5EF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45"/>
          <p:cNvSpPr/>
          <p:nvPr/>
        </p:nvSpPr>
        <p:spPr>
          <a:xfrm>
            <a:off x="7049119" y="2074219"/>
            <a:ext cx="1297188" cy="997812"/>
          </a:xfrm>
          <a:prstGeom prst="cloud">
            <a:avLst/>
          </a:prstGeom>
          <a:solidFill>
            <a:srgbClr val="112E5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D5EFF2"/>
                </a:solidFill>
                <a:latin typeface="Roboto"/>
                <a:ea typeface="Roboto"/>
                <a:cs typeface="Roboto"/>
                <a:sym typeface="Roboto"/>
              </a:rPr>
              <a:t>AI tool</a:t>
            </a:r>
            <a:endParaRPr b="1">
              <a:solidFill>
                <a:srgbClr val="D5EF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45"/>
          <p:cNvSpPr/>
          <p:nvPr/>
        </p:nvSpPr>
        <p:spPr>
          <a:xfrm>
            <a:off x="6999313" y="3609225"/>
            <a:ext cx="1396800" cy="1396800"/>
          </a:xfrm>
          <a:prstGeom prst="ellipse">
            <a:avLst/>
          </a:prstGeom>
          <a:solidFill>
            <a:srgbClr val="112E5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>
                <a:solidFill>
                  <a:srgbClr val="D5EFF2"/>
                </a:solidFill>
                <a:latin typeface="Roboto"/>
                <a:ea typeface="Roboto"/>
                <a:cs typeface="Roboto"/>
                <a:sym typeface="Roboto"/>
              </a:rPr>
              <a:t>Biased response</a:t>
            </a:r>
            <a:endParaRPr b="1">
              <a:solidFill>
                <a:srgbClr val="D5EFF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45"/>
          <p:cNvSpPr/>
          <p:nvPr/>
        </p:nvSpPr>
        <p:spPr>
          <a:xfrm rot="5402820">
            <a:off x="7514862" y="1652772"/>
            <a:ext cx="365700" cy="30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2E5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5"/>
          <p:cNvSpPr txBox="1"/>
          <p:nvPr>
            <p:ph idx="1" type="body"/>
          </p:nvPr>
        </p:nvSpPr>
        <p:spPr>
          <a:xfrm>
            <a:off x="311700" y="1115250"/>
            <a:ext cx="5362200" cy="3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Language models are trained to identify patterns in datasets</a:t>
            </a:r>
            <a:br>
              <a:rPr lang="en-C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Large-scale Generative AI display racial and gender biases in their </a:t>
            </a:r>
            <a:r>
              <a:rPr lang="en-CA"/>
              <a:t>datasets (the internet is the primary training data for non-academic GenAI tools)</a:t>
            </a:r>
            <a:r>
              <a:rPr baseline="30000" lang="en-CA"/>
              <a:t>6</a:t>
            </a:r>
            <a:br>
              <a:rPr lang="en-C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Biases in academic literature: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CA" sz="1800"/>
              <a:t>Global North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CA" sz="1800"/>
              <a:t>English-language</a:t>
            </a:r>
            <a:endParaRPr sz="1800"/>
          </a:p>
        </p:txBody>
      </p:sp>
      <p:sp>
        <p:nvSpPr>
          <p:cNvPr id="285" name="Google Shape;285;p45"/>
          <p:cNvSpPr/>
          <p:nvPr/>
        </p:nvSpPr>
        <p:spPr>
          <a:xfrm rot="5402820">
            <a:off x="7514862" y="3187778"/>
            <a:ext cx="365700" cy="30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2E5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5"/>
          <p:cNvSpPr txBox="1"/>
          <p:nvPr/>
        </p:nvSpPr>
        <p:spPr>
          <a:xfrm>
            <a:off x="261525" y="4685825"/>
            <a:ext cx="861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CA" sz="800">
                <a:solidFill>
                  <a:srgbClr val="1B2026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-CA" sz="800">
                <a:solidFill>
                  <a:srgbClr val="1B2026"/>
                </a:solidFill>
                <a:latin typeface="Roboto"/>
                <a:ea typeface="Roboto"/>
                <a:cs typeface="Roboto"/>
                <a:sym typeface="Roboto"/>
              </a:rPr>
              <a:t>Zhou, Mi, et al. Bias in Generative AI. arXiv:2403.02726, arXiv, 5 Mar. 2024. arXiv.org, https://doi.org/10.48550/arXiv.2403.02726.</a:t>
            </a:r>
            <a:endParaRPr sz="800">
              <a:solidFill>
                <a:srgbClr val="1B20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9901" y="1115250"/>
            <a:ext cx="2665974" cy="26696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 txBox="1"/>
          <p:nvPr/>
        </p:nvSpPr>
        <p:spPr>
          <a:xfrm>
            <a:off x="5805300" y="4866600"/>
            <a:ext cx="33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Slide credit: </a:t>
            </a:r>
            <a:r>
              <a:rPr lang="en-CA" sz="6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Scott Cowan MLIS, Roger Reka MI, Leddy Library at the University of Windsor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1359450"/>
            <a:ext cx="3594600" cy="32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GenAI </a:t>
            </a:r>
            <a:r>
              <a:rPr lang="en-CA"/>
              <a:t>regularly</a:t>
            </a:r>
            <a:r>
              <a:rPr lang="en-CA"/>
              <a:t> just makes things up</a:t>
            </a:r>
            <a:r>
              <a:rPr baseline="30000" lang="en-CA"/>
              <a:t>7 </a:t>
            </a:r>
            <a:br>
              <a:rPr baseline="30000" lang="en-CA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CA"/>
              <a:t>Do not rely on summaries -- read &amp; summarize on your own</a:t>
            </a:r>
            <a:endParaRPr/>
          </a:p>
        </p:txBody>
      </p:sp>
      <p:sp>
        <p:nvSpPr>
          <p:cNvPr id="294" name="Google Shape;294;p46"/>
          <p:cNvSpPr txBox="1"/>
          <p:nvPr>
            <p:ph type="title"/>
          </p:nvPr>
        </p:nvSpPr>
        <p:spPr>
          <a:xfrm>
            <a:off x="311700" y="346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Summaries</a:t>
            </a:r>
            <a:endParaRPr sz="3600"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975" y="445025"/>
            <a:ext cx="4825576" cy="40475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6" name="Google Shape;296;p46"/>
          <p:cNvSpPr txBox="1"/>
          <p:nvPr/>
        </p:nvSpPr>
        <p:spPr>
          <a:xfrm>
            <a:off x="261525" y="4685825"/>
            <a:ext cx="861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CA" sz="800">
                <a:solidFill>
                  <a:srgbClr val="1B2026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r>
              <a:rPr lang="en-CA" sz="800">
                <a:solidFill>
                  <a:srgbClr val="1B2026"/>
                </a:solidFill>
                <a:latin typeface="Roboto"/>
                <a:ea typeface="Roboto"/>
                <a:cs typeface="Roboto"/>
                <a:sym typeface="Roboto"/>
              </a:rPr>
              <a:t>“What Are AI Hallucinations?” Google Cloud, https://cloud.google.com/discover/what-are-ai-hallucinations.</a:t>
            </a:r>
            <a:endParaRPr sz="800">
              <a:solidFill>
                <a:srgbClr val="1B20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Google Shape;297;p46"/>
          <p:cNvSpPr txBox="1"/>
          <p:nvPr/>
        </p:nvSpPr>
        <p:spPr>
          <a:xfrm>
            <a:off x="5805300" y="4866600"/>
            <a:ext cx="33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Slide credit: </a:t>
            </a:r>
            <a:r>
              <a:rPr lang="en-CA" sz="600" u="sng">
                <a:solidFill>
                  <a:srgbClr val="2200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Scott Cowan MLIS, Roger Reka MI, Leddy Library at the University of Windsor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/>
          <p:nvPr>
            <p:ph type="title"/>
          </p:nvPr>
        </p:nvSpPr>
        <p:spPr>
          <a:xfrm>
            <a:off x="787650" y="294800"/>
            <a:ext cx="7568700" cy="375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CA" sz="4200"/>
              <a:t>From Elicit:</a:t>
            </a:r>
            <a:endParaRPr b="1" sz="4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-CA" sz="2800"/>
              <a:t>“Language models, while extraordinarily powerful, aren't trained to be truth-seeking and </a:t>
            </a:r>
            <a:r>
              <a:rPr b="0" lang="en-CA" sz="2800">
                <a:solidFill>
                  <a:schemeClr val="lt1"/>
                </a:solidFill>
                <a:highlight>
                  <a:srgbClr val="733B36"/>
                </a:highlight>
              </a:rPr>
              <a:t>are prone to generating false claims</a:t>
            </a:r>
            <a:r>
              <a:rPr b="0" lang="en-CA" sz="2800">
                <a:solidFill>
                  <a:schemeClr val="lt1"/>
                </a:solidFill>
              </a:rPr>
              <a:t> </a:t>
            </a:r>
            <a:r>
              <a:rPr b="0" lang="en-CA" sz="2800"/>
              <a:t>about a given source text (i.e., hallucinating).”</a:t>
            </a:r>
            <a:r>
              <a:rPr b="0" baseline="30000" lang="en-CA" sz="2400"/>
              <a:t>8</a:t>
            </a:r>
            <a:endParaRPr i="1" sz="2400"/>
          </a:p>
        </p:txBody>
      </p:sp>
      <p:sp>
        <p:nvSpPr>
          <p:cNvPr id="303" name="Google Shape;303;p47"/>
          <p:cNvSpPr txBox="1"/>
          <p:nvPr/>
        </p:nvSpPr>
        <p:spPr>
          <a:xfrm>
            <a:off x="261525" y="4609625"/>
            <a:ext cx="8619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CA" sz="800">
                <a:solidFill>
                  <a:srgbClr val="1B2026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r>
              <a:rPr lang="en-CA" sz="800">
                <a:solidFill>
                  <a:srgbClr val="1B2026"/>
                </a:solidFill>
                <a:latin typeface="Roboto"/>
                <a:ea typeface="Roboto"/>
                <a:cs typeface="Roboto"/>
                <a:sym typeface="Roboto"/>
              </a:rPr>
              <a:t>Factored Verification: Detecting and Reducing Hallucinations in Frontier Models Using AI Supervision.” Elicit Blog, 20 Oct. 2023, https://blog.elicit.com/factored-verification-detecting-and-reducing-hallucinations-in-frontier-models-using-ai-supervision/</a:t>
            </a:r>
            <a:endParaRPr sz="800">
              <a:solidFill>
                <a:srgbClr val="1B202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5805300" y="4866600"/>
            <a:ext cx="33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Slide credit: </a:t>
            </a:r>
            <a:r>
              <a:rPr lang="en-CA" sz="600" u="sng">
                <a:solidFill>
                  <a:srgbClr val="2200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Scott Cowan MLIS, Roger Reka MI, Leddy Library at the University of Windsor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8"/>
          <p:cNvPicPr preferRelativeResize="0"/>
          <p:nvPr/>
        </p:nvPicPr>
        <p:blipFill rotWithShape="1">
          <a:blip r:embed="rId3">
            <a:alphaModFix/>
          </a:blip>
          <a:srcRect b="59116" l="51229" r="14658" t="0"/>
          <a:stretch/>
        </p:blipFill>
        <p:spPr>
          <a:xfrm>
            <a:off x="4925350" y="1404275"/>
            <a:ext cx="4218651" cy="373922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8"/>
          <p:cNvSpPr txBox="1"/>
          <p:nvPr>
            <p:ph type="title"/>
          </p:nvPr>
        </p:nvSpPr>
        <p:spPr>
          <a:xfrm>
            <a:off x="0" y="218100"/>
            <a:ext cx="9144000" cy="20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Tesla’s Full Self Driving “See-Saw”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Problem with AI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Powered Bug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Fixes…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229625" y="218100"/>
            <a:ext cx="86682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Tesla’s Solution: </a:t>
            </a:r>
            <a:r>
              <a:rPr lang="en-CA" sz="3600"/>
              <a:t>Shadow</a:t>
            </a:r>
            <a:r>
              <a:rPr lang="en-CA" sz="3600"/>
              <a:t> Test of AI Generated Bug Fixes on Non-FSD Tesla Vehicles to See How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They Perform Against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/>
              <a:t>Human Drivers </a:t>
            </a:r>
            <a:endParaRPr sz="3600"/>
          </a:p>
        </p:txBody>
      </p:sp>
      <p:pic>
        <p:nvPicPr>
          <p:cNvPr id="316" name="Google Shape;31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900" y="1607400"/>
            <a:ext cx="3536100" cy="353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382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445350" y="2149650"/>
            <a:ext cx="82533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Responsible and ethical use</a:t>
            </a:r>
            <a:endParaRPr sz="5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1"/>
          <p:cNvSpPr txBox="1"/>
          <p:nvPr>
            <p:ph type="title"/>
          </p:nvPr>
        </p:nvSpPr>
        <p:spPr>
          <a:xfrm>
            <a:off x="311700" y="275450"/>
            <a:ext cx="867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2820"/>
              <a:t>Considerations when using AI for literature searching</a:t>
            </a:r>
            <a:endParaRPr sz="2820"/>
          </a:p>
        </p:txBody>
      </p:sp>
      <p:sp>
        <p:nvSpPr>
          <p:cNvPr id="327" name="Google Shape;327;p51"/>
          <p:cNvSpPr txBox="1"/>
          <p:nvPr>
            <p:ph idx="1" type="body"/>
          </p:nvPr>
        </p:nvSpPr>
        <p:spPr>
          <a:xfrm>
            <a:off x="991200" y="1342350"/>
            <a:ext cx="716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Selecting a tool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What data was the AI trained 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What are the capabilities &amp; limits of the tool?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CA"/>
              <a:t>Critiquing responses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Check responses for hallucinations. Read source materials!!!!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Use in combination with traditional academic search tools</a:t>
            </a:r>
            <a:endParaRPr/>
          </a:p>
        </p:txBody>
      </p:sp>
      <p:sp>
        <p:nvSpPr>
          <p:cNvPr id="328" name="Google Shape;328;p51"/>
          <p:cNvSpPr txBox="1"/>
          <p:nvPr/>
        </p:nvSpPr>
        <p:spPr>
          <a:xfrm>
            <a:off x="5805300" y="4866600"/>
            <a:ext cx="33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Slide credit: </a:t>
            </a:r>
            <a:r>
              <a:rPr lang="en-CA" sz="600" u="sng">
                <a:solidFill>
                  <a:srgbClr val="2200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Scott Cowan MLIS, Roger Reka MI, Leddy Library at the University of Windsor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311700" y="28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200"/>
              <a:t>Ethical use in courses</a:t>
            </a:r>
            <a:endParaRPr sz="4200"/>
          </a:p>
        </p:txBody>
      </p:sp>
      <p:sp>
        <p:nvSpPr>
          <p:cNvPr id="334" name="Google Shape;334;p52"/>
          <p:cNvSpPr txBox="1"/>
          <p:nvPr>
            <p:ph idx="1" type="body"/>
          </p:nvPr>
        </p:nvSpPr>
        <p:spPr>
          <a:xfrm>
            <a:off x="3592275" y="1575800"/>
            <a:ext cx="5240100" cy="32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CA" sz="2000">
                <a:solidFill>
                  <a:schemeClr val="dk1"/>
                </a:solidFill>
              </a:rPr>
              <a:t>Using GenAI tools, to create and pass work off as your own is academic misconduct</a:t>
            </a:r>
            <a:br>
              <a:rPr lang="en-CA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CA" sz="2000">
                <a:solidFill>
                  <a:schemeClr val="dk1"/>
                </a:solidFill>
              </a:rPr>
              <a:t>Check with instructor on the acceptable use of GenAI in the course</a:t>
            </a:r>
            <a:br>
              <a:rPr lang="en-CA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CA" sz="2000">
                <a:solidFill>
                  <a:schemeClr val="dk1"/>
                </a:solidFill>
              </a:rPr>
              <a:t>You must supervise GenAI you use!!!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35" name="Google Shape;335;p52"/>
          <p:cNvSpPr/>
          <p:nvPr/>
        </p:nvSpPr>
        <p:spPr>
          <a:xfrm>
            <a:off x="663875" y="2028850"/>
            <a:ext cx="2143500" cy="1854000"/>
          </a:xfrm>
          <a:prstGeom prst="triangle">
            <a:avLst>
              <a:gd fmla="val 50000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0000">
                <a:latin typeface="Roboto"/>
                <a:ea typeface="Roboto"/>
                <a:cs typeface="Roboto"/>
                <a:sym typeface="Roboto"/>
              </a:rPr>
              <a:t>!</a:t>
            </a:r>
            <a:endParaRPr b="1" sz="10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52"/>
          <p:cNvSpPr txBox="1"/>
          <p:nvPr/>
        </p:nvSpPr>
        <p:spPr>
          <a:xfrm>
            <a:off x="5805300" y="4866600"/>
            <a:ext cx="33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Slide credit: </a:t>
            </a:r>
            <a:r>
              <a:rPr lang="en-CA" sz="600" u="sng">
                <a:solidFill>
                  <a:srgbClr val="2200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Scott Cowan MLIS, Roger Reka MI, Leddy Library at the University of Windsor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268"/>
            <a:ext cx="9143998" cy="491696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5805300" y="4866600"/>
            <a:ext cx="33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Slide credit: Christian Schmidt, University of Victoria Libraries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38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ctrTitle"/>
          </p:nvPr>
        </p:nvSpPr>
        <p:spPr>
          <a:xfrm>
            <a:off x="445350" y="2149650"/>
            <a:ext cx="82533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to Learn More?</a:t>
            </a:r>
            <a:endParaRPr sz="5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0" y="-22550"/>
            <a:ext cx="2642700" cy="51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800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rPr>
              <a:t>A First Attempt</a:t>
            </a:r>
            <a:endParaRPr sz="3800">
              <a:solidFill>
                <a:srgbClr val="0043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0" l="28531" r="812" t="0"/>
          <a:stretch/>
        </p:blipFill>
        <p:spPr>
          <a:xfrm>
            <a:off x="3336150" y="0"/>
            <a:ext cx="58078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4">
            <a:alphaModFix/>
          </a:blip>
          <a:srcRect b="0" l="5888" r="5024" t="0"/>
          <a:stretch/>
        </p:blipFill>
        <p:spPr>
          <a:xfrm>
            <a:off x="2373207" y="-50"/>
            <a:ext cx="677079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486"/>
            <a:ext cx="9144003" cy="50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5"/>
          <p:cNvSpPr txBox="1"/>
          <p:nvPr/>
        </p:nvSpPr>
        <p:spPr>
          <a:xfrm>
            <a:off x="5805300" y="4866600"/>
            <a:ext cx="333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">
                <a:solidFill>
                  <a:schemeClr val="dk1"/>
                </a:solidFill>
              </a:rPr>
              <a:t>Slide credit: Christian Schmidt, University of Victoria Libraries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ctrTitle"/>
          </p:nvPr>
        </p:nvSpPr>
        <p:spPr>
          <a:xfrm>
            <a:off x="0" y="-50"/>
            <a:ext cx="9144000" cy="12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800"/>
              <a:t>UVic Libraries Can Help You!</a:t>
            </a:r>
            <a:endParaRPr sz="4800"/>
          </a:p>
        </p:txBody>
      </p:sp>
      <p:sp>
        <p:nvSpPr>
          <p:cNvPr id="363" name="Google Shape;363;p56"/>
          <p:cNvSpPr txBox="1"/>
          <p:nvPr/>
        </p:nvSpPr>
        <p:spPr>
          <a:xfrm>
            <a:off x="3034701" y="4413650"/>
            <a:ext cx="313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2800"/>
              <a:t>lib.uvic.ca/ai-cite</a:t>
            </a:r>
            <a:endParaRPr b="1" sz="2800"/>
          </a:p>
        </p:txBody>
      </p:sp>
      <p:pic>
        <p:nvPicPr>
          <p:cNvPr id="364" name="Google Shape;3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906" y="1409250"/>
            <a:ext cx="2789575" cy="27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-50" y="25"/>
            <a:ext cx="9144000" cy="111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CA" sz="4640"/>
              <a:t>Let’s Practice Using GenAI Tools…</a:t>
            </a:r>
            <a:endParaRPr b="1" sz="2300"/>
          </a:p>
        </p:txBody>
      </p:sp>
      <p:pic>
        <p:nvPicPr>
          <p:cNvPr id="370" name="Google Shape;370;p57"/>
          <p:cNvPicPr preferRelativeResize="0"/>
          <p:nvPr/>
        </p:nvPicPr>
        <p:blipFill rotWithShape="1">
          <a:blip r:embed="rId3">
            <a:alphaModFix/>
          </a:blip>
          <a:srcRect b="33331" l="0" r="16977" t="11846"/>
          <a:stretch/>
        </p:blipFill>
        <p:spPr>
          <a:xfrm>
            <a:off x="0" y="1116325"/>
            <a:ext cx="9144003" cy="4027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38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/>
          <p:nvPr>
            <p:ph type="title"/>
          </p:nvPr>
        </p:nvSpPr>
        <p:spPr>
          <a:xfrm>
            <a:off x="311700" y="216425"/>
            <a:ext cx="8520600" cy="9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6000">
                <a:solidFill>
                  <a:schemeClr val="lt1"/>
                </a:solidFill>
              </a:rPr>
              <a:t>Active Learning Time!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76" name="Google Shape;376;p58"/>
          <p:cNvSpPr txBox="1"/>
          <p:nvPr/>
        </p:nvSpPr>
        <p:spPr>
          <a:xfrm>
            <a:off x="3697450" y="1613875"/>
            <a:ext cx="5446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700">
                <a:solidFill>
                  <a:schemeClr val="lt1"/>
                </a:solidFill>
              </a:rPr>
              <a:t>Today’s Activities:</a:t>
            </a:r>
            <a:r>
              <a:rPr lang="en-CA" sz="3600">
                <a:solidFill>
                  <a:schemeClr val="lt1"/>
                </a:solidFill>
              </a:rPr>
              <a:t> </a:t>
            </a:r>
            <a:r>
              <a:rPr b="1" lang="en-CA" sz="3600">
                <a:solidFill>
                  <a:schemeClr val="lt1"/>
                </a:solidFill>
              </a:rPr>
              <a:t>lib.uvic.ca/gen-ai</a:t>
            </a:r>
            <a:endParaRPr b="1" sz="3600">
              <a:solidFill>
                <a:schemeClr val="lt1"/>
              </a:solidFill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3697450" y="3527025"/>
            <a:ext cx="54465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>
                <a:solidFill>
                  <a:schemeClr val="lt1"/>
                </a:solidFill>
              </a:rPr>
              <a:t>For questions later: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3600">
                <a:solidFill>
                  <a:schemeClr val="lt1"/>
                </a:solidFill>
              </a:rPr>
              <a:t>askus@uvic.ca</a:t>
            </a:r>
            <a:endParaRPr b="1" sz="3600">
              <a:solidFill>
                <a:schemeClr val="lt1"/>
              </a:solidFill>
            </a:endParaRPr>
          </a:p>
        </p:txBody>
      </p:sp>
      <p:pic>
        <p:nvPicPr>
          <p:cNvPr id="378" name="Google Shape;3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25" y="1615602"/>
            <a:ext cx="3112025" cy="31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But…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221400" y="-22550"/>
            <a:ext cx="3136500" cy="51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800">
                <a:solidFill>
                  <a:srgbClr val="004382"/>
                </a:solidFill>
                <a:latin typeface="Calibri"/>
                <a:ea typeface="Calibri"/>
                <a:cs typeface="Calibri"/>
                <a:sym typeface="Calibri"/>
              </a:rPr>
              <a:t>GenAI Sometimes Makes Stuff Up…</a:t>
            </a:r>
            <a:endParaRPr sz="3800">
              <a:solidFill>
                <a:srgbClr val="00438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870" y="0"/>
            <a:ext cx="560312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38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ctrTitle"/>
          </p:nvPr>
        </p:nvSpPr>
        <p:spPr>
          <a:xfrm>
            <a:off x="445350" y="2149650"/>
            <a:ext cx="8253300" cy="84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CA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 overview of</a:t>
            </a:r>
            <a:endParaRPr sz="5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5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Artificial Intelligence</a:t>
            </a:r>
            <a:endParaRPr sz="5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ctrTitle"/>
          </p:nvPr>
        </p:nvSpPr>
        <p:spPr>
          <a:xfrm>
            <a:off x="0" y="110350"/>
            <a:ext cx="5353200" cy="46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>
                <a:latin typeface="Calibri"/>
                <a:ea typeface="Calibri"/>
                <a:cs typeface="Calibri"/>
                <a:sym typeface="Calibri"/>
              </a:rPr>
              <a:t>ChatGPT is </a:t>
            </a:r>
            <a:r>
              <a:rPr b="1" lang="en-CA" sz="4800"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-CA" sz="4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800">
                <a:latin typeface="Calibri"/>
                <a:ea typeface="Calibri"/>
                <a:cs typeface="Calibri"/>
                <a:sym typeface="Calibri"/>
              </a:rPr>
              <a:t>Intelligen</a:t>
            </a:r>
            <a:r>
              <a:rPr lang="en-CA" sz="4800">
                <a:latin typeface="Calibri"/>
                <a:ea typeface="Calibri"/>
                <a:cs typeface="Calibri"/>
                <a:sym typeface="Calibri"/>
              </a:rPr>
              <a:t>t!</a:t>
            </a:r>
            <a:endParaRPr sz="4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650">
                <a:latin typeface="Calibri"/>
                <a:ea typeface="Calibri"/>
                <a:cs typeface="Calibri"/>
                <a:sym typeface="Calibri"/>
              </a:rPr>
              <a:t>“ChatGPT has no intelligence. Any statements it makes are liable to be false. It can't avoid that because it doesn't know what the words mean.” </a:t>
            </a:r>
            <a:endParaRPr sz="265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65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CA" sz="26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Richard Stallman</a:t>
            </a:r>
            <a:r>
              <a:rPr lang="en-CA" sz="2650">
                <a:latin typeface="Calibri"/>
                <a:ea typeface="Calibri"/>
                <a:cs typeface="Calibri"/>
                <a:sym typeface="Calibri"/>
              </a:rPr>
              <a:t> (2023)</a:t>
            </a:r>
            <a:endParaRPr sz="26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3"/>
          <p:cNvSpPr txBox="1"/>
          <p:nvPr/>
        </p:nvSpPr>
        <p:spPr>
          <a:xfrm>
            <a:off x="480000" y="4851000"/>
            <a:ext cx="439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>
                <a:highlight>
                  <a:schemeClr val="lt2"/>
                </a:highlight>
              </a:rPr>
              <a:t>https://www.reddit.com/r/linux/comments/122gmm9/richard_stallmans_thoughts_on_chatgpt_artificial/</a:t>
            </a:r>
            <a:endParaRPr sz="700">
              <a:highlight>
                <a:schemeClr val="lt2"/>
              </a:highlight>
            </a:endParaRPr>
          </a:p>
        </p:txBody>
      </p:sp>
      <p:pic>
        <p:nvPicPr>
          <p:cNvPr id="117" name="Google Shape;117;p23"/>
          <p:cNvPicPr preferRelativeResize="0"/>
          <p:nvPr/>
        </p:nvPicPr>
        <p:blipFill rotWithShape="1">
          <a:blip r:embed="rId4">
            <a:alphaModFix/>
          </a:blip>
          <a:srcRect b="0" l="22684" r="3618" t="0"/>
          <a:stretch/>
        </p:blipFill>
        <p:spPr>
          <a:xfrm>
            <a:off x="5353200" y="0"/>
            <a:ext cx="37907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 rotWithShape="1">
          <a:blip r:embed="rId3">
            <a:alphaModFix/>
          </a:blip>
          <a:srcRect b="3074" l="15746" r="14914" t="3187"/>
          <a:stretch/>
        </p:blipFill>
        <p:spPr>
          <a:xfrm>
            <a:off x="943400" y="0"/>
            <a:ext cx="49111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4"/>
          <p:cNvSpPr txBox="1"/>
          <p:nvPr/>
        </p:nvSpPr>
        <p:spPr>
          <a:xfrm>
            <a:off x="0" y="4851000"/>
            <a:ext cx="4445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700">
                <a:highlight>
                  <a:schemeClr val="lt2"/>
                </a:highlight>
              </a:rPr>
              <a:t>https://blog.dataiku.com/large-language-model-chatgpt</a:t>
            </a:r>
            <a:endParaRPr sz="700">
              <a:highlight>
                <a:schemeClr val="lt2"/>
              </a:highlight>
            </a:endParaRPr>
          </a:p>
        </p:txBody>
      </p:sp>
      <p:sp>
        <p:nvSpPr>
          <p:cNvPr id="124" name="Google Shape;124;p24"/>
          <p:cNvSpPr txBox="1"/>
          <p:nvPr/>
        </p:nvSpPr>
        <p:spPr>
          <a:xfrm rot="-2085254">
            <a:off x="1195502" y="302611"/>
            <a:ext cx="1196195" cy="4309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1600"/>
              <a:t>NARROW</a:t>
            </a:r>
            <a:endParaRPr b="1" sz="1600"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8250" y="4102875"/>
            <a:ext cx="2339150" cy="68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" name="Google Shape;126;p24"/>
          <p:cNvGrpSpPr/>
          <p:nvPr/>
        </p:nvGrpSpPr>
        <p:grpSpPr>
          <a:xfrm>
            <a:off x="2969900" y="1524000"/>
            <a:ext cx="6090275" cy="3435600"/>
            <a:chOff x="2969900" y="1524000"/>
            <a:chExt cx="6090275" cy="3435600"/>
          </a:xfrm>
        </p:grpSpPr>
        <p:sp>
          <p:nvSpPr>
            <p:cNvPr id="127" name="Google Shape;127;p24"/>
            <p:cNvSpPr/>
            <p:nvPr/>
          </p:nvSpPr>
          <p:spPr>
            <a:xfrm>
              <a:off x="2969900" y="3513450"/>
              <a:ext cx="1251000" cy="12285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4"/>
            <p:cNvSpPr/>
            <p:nvPr/>
          </p:nvSpPr>
          <p:spPr>
            <a:xfrm>
              <a:off x="6133675" y="1524000"/>
              <a:ext cx="2926500" cy="34356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8888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9" name="Google Shape;129;p24"/>
            <p:cNvCxnSpPr>
              <a:stCxn id="128" idx="1"/>
              <a:endCxn id="127" idx="3"/>
            </p:cNvCxnSpPr>
            <p:nvPr/>
          </p:nvCxnSpPr>
          <p:spPr>
            <a:xfrm flipH="1">
              <a:off x="4220875" y="3241800"/>
              <a:ext cx="1912800" cy="8859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30" name="Google Shape;130;p24"/>
            <p:cNvPicPr preferRelativeResize="0"/>
            <p:nvPr/>
          </p:nvPicPr>
          <p:blipFill rotWithShape="1">
            <a:blip r:embed="rId5">
              <a:alphaModFix/>
            </a:blip>
            <a:srcRect b="33539" l="15174" r="17594" t="33004"/>
            <a:stretch/>
          </p:blipFill>
          <p:spPr>
            <a:xfrm>
              <a:off x="6478250" y="3324389"/>
              <a:ext cx="2339151" cy="654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75700" y="2446775"/>
              <a:ext cx="2042424" cy="75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47162" y="1620825"/>
              <a:ext cx="2001331" cy="753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